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8288000" cy="10287000"/>
  <p:notesSz cx="6858000" cy="9144000"/>
  <p:embeddedFontLst>
    <p:embeddedFont>
      <p:font typeface="Montserrat"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3eehA9wQAQugUxsxKoNZHc94D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02fcdc784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202fcdc784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2fcdc784c_0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202fcdc784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2fcdc784c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202fcdc784c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02fcdc784c_0_2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202fcdc784c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0dbaac65c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20dbaac65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dbaac65cd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dbaac65cd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0dbaac65cd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20dbaac65cd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02fcdc784c_0_3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202fcdc784c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02fcdc784c_0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202fcdc784c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02fcdc784c_0_3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02fcdc784c_0_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2fcdc784c_0_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2fcdc784c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02f957562a_0_3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02f957562a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0dbaac65cd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20dbaac65cd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0dbaac65cd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20dbaac65cd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02f957562a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02f957562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02fcdc784c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202fcdc784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2fcdc784c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2fcdc784c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02fd2f73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02fd2f73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2fcdc784c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2fcdc784c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2fcdc784c_0_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02fcdc784c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2fcdc784c_0_3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02fcdc784c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g202f957562a_0_34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g202f957562a_0_34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g202f957562a_0_34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g202f957562a_0_4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g202f957562a_0_400"/>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g202f957562a_0_40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g202f957562a_0_40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g202f957562a_0_40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g202f957562a_0_406"/>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g202f957562a_0_406"/>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g202f957562a_0_40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g202f957562a_0_40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g202f957562a_0_40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3" name="Google Shape;93;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5" name="Google Shape;10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1" name="Google Shape;111;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2" name="Google Shape;1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8" name="Google Shape;118;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9" name="Google Shape;119;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20" name="Google Shape;120;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21" name="Google Shape;121;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32" name="Google Shape;132;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3" name="Google Shape;133;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g202f957562a_0_3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g202f957562a_0_3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g202f957562a_0_3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g202f957562a_0_3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g202f957562a_0_3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3"/>
          <p:cNvSpPr>
            <a:spLocks noGrp="1"/>
          </p:cNvSpPr>
          <p:nvPr>
            <p:ph type="pic" idx="2"/>
          </p:nvPr>
        </p:nvSpPr>
        <p:spPr>
          <a:xfrm>
            <a:off x="1792288" y="612775"/>
            <a:ext cx="5486400" cy="4114800"/>
          </a:xfrm>
          <a:prstGeom prst="rect">
            <a:avLst/>
          </a:prstGeom>
          <a:noFill/>
          <a:ln>
            <a:noFill/>
          </a:ln>
        </p:spPr>
      </p:sp>
      <p:sp>
        <p:nvSpPr>
          <p:cNvPr id="139" name="Google Shape;139;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0" name="Google Shape;14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 name="Google Shape;14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g202f957562a_0_3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g202f957562a_0_35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g202f957562a_0_35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g202f957562a_0_35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g202f957562a_0_3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g202f957562a_0_359"/>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g202f957562a_0_359"/>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g202f957562a_0_35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g202f957562a_0_35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g202f957562a_0_3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g202f957562a_0_3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g202f957562a_0_36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g202f957562a_0_36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g202f957562a_0_36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g202f957562a_0_36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g202f957562a_0_3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g202f957562a_0_3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g202f957562a_0_372"/>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g202f957562a_0_372"/>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g202f957562a_0_372"/>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g202f957562a_0_372"/>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g202f957562a_0_37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g202f957562a_0_37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g202f957562a_0_3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g202f957562a_0_3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02f957562a_0_38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g202f957562a_0_38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g202f957562a_0_38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g202f957562a_0_386"/>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g202f957562a_0_386"/>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g202f957562a_0_386"/>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g202f957562a_0_38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g202f957562a_0_38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g202f957562a_0_38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g202f957562a_0_393"/>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g202f957562a_0_393"/>
          <p:cNvSpPr>
            <a:spLocks noGrp="1"/>
          </p:cNvSpPr>
          <p:nvPr>
            <p:ph type="pic" idx="2"/>
          </p:nvPr>
        </p:nvSpPr>
        <p:spPr>
          <a:xfrm>
            <a:off x="1792288" y="612775"/>
            <a:ext cx="5486400" cy="4114800"/>
          </a:xfrm>
          <a:prstGeom prst="rect">
            <a:avLst/>
          </a:prstGeom>
          <a:noFill/>
          <a:ln>
            <a:noFill/>
          </a:ln>
        </p:spPr>
      </p:sp>
      <p:sp>
        <p:nvSpPr>
          <p:cNvPr id="64" name="Google Shape;64;g202f957562a_0_393"/>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g202f957562a_0_39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g202f957562a_0_39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g202f957562a_0_39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g202f957562a_0_3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g202f957562a_0_33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g202f957562a_0_33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g202f957562a_0_33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g202f957562a_0_3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hyperlink" Target="mailto:contato@youthidiomas.com.br"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hyperlink" Target="http://www.instagram.com/youthidiomas" TargetMode="External"/><Relationship Id="rId10" Type="http://schemas.openxmlformats.org/officeDocument/2006/relationships/hyperlink" Target="https://www.youthidiomas.com.br" TargetMode="External"/><Relationship Id="rId4" Type="http://schemas.openxmlformats.org/officeDocument/2006/relationships/image" Target="../media/image32.png"/><Relationship Id="rId9" Type="http://schemas.openxmlformats.org/officeDocument/2006/relationships/hyperlink" Target="https://api.whatsapp.com/send?phone=5585985249935&amp;text=Ol%C3%A1%2C+gostaria+de+saber+mais+sobre+os+cursos+de+tecnologia+e+idiomas%C2%A0da%C2%A0Youth%C2%A0%3A%2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
        <p:cNvGrpSpPr/>
        <p:nvPr/>
      </p:nvGrpSpPr>
      <p:grpSpPr>
        <a:xfrm>
          <a:off x="0" y="0"/>
          <a:ext cx="0" cy="0"/>
          <a:chOff x="0" y="0"/>
          <a:chExt cx="0" cy="0"/>
        </a:xfrm>
      </p:grpSpPr>
      <p:sp>
        <p:nvSpPr>
          <p:cNvPr id="159" name="Google Shape;159;g202fcdc784c_0_0"/>
          <p:cNvSpPr/>
          <p:nvPr/>
        </p:nvSpPr>
        <p:spPr>
          <a:xfrm flipH="1">
            <a:off x="-15377" y="-3"/>
            <a:ext cx="18303377" cy="10279337"/>
          </a:xfrm>
          <a:custGeom>
            <a:avLst/>
            <a:gdLst/>
            <a:ahLst/>
            <a:cxnLst/>
            <a:rect l="l" t="t" r="r" b="b"/>
            <a:pathLst>
              <a:path w="18967230" h="15814365" extrusionOk="0">
                <a:moveTo>
                  <a:pt x="18967230" y="0"/>
                </a:moveTo>
                <a:lnTo>
                  <a:pt x="0" y="0"/>
                </a:lnTo>
                <a:lnTo>
                  <a:pt x="0" y="15814365"/>
                </a:lnTo>
                <a:lnTo>
                  <a:pt x="18967230" y="15814365"/>
                </a:lnTo>
                <a:lnTo>
                  <a:pt x="18967230" y="0"/>
                </a:lnTo>
                <a:close/>
              </a:path>
            </a:pathLst>
          </a:custGeom>
          <a:blipFill rotWithShape="1">
            <a:blip r:embed="rId3">
              <a:alphaModFix amt="10000"/>
            </a:blip>
            <a:stretch>
              <a:fillRect l="-1137" t="-20527" r="-488" b="-1356"/>
            </a:stretch>
          </a:blipFill>
          <a:ln>
            <a:noFill/>
          </a:ln>
        </p:spPr>
        <p:txBody>
          <a:bodyPr/>
          <a:lstStyle/>
          <a:p>
            <a:endParaRPr lang="pt-BR"/>
          </a:p>
        </p:txBody>
      </p:sp>
      <p:sp>
        <p:nvSpPr>
          <p:cNvPr id="160" name="Google Shape;160;g202fcdc784c_0_0"/>
          <p:cNvSpPr/>
          <p:nvPr/>
        </p:nvSpPr>
        <p:spPr>
          <a:xfrm rot="499954">
            <a:off x="11057943" y="2807508"/>
            <a:ext cx="7856424" cy="7856424"/>
          </a:xfrm>
          <a:custGeom>
            <a:avLst/>
            <a:gdLst/>
            <a:ahLst/>
            <a:cxnLst/>
            <a:rect l="l" t="t" r="r" b="b"/>
            <a:pathLst>
              <a:path w="7852008" h="7852008" extrusionOk="0">
                <a:moveTo>
                  <a:pt x="0" y="0"/>
                </a:moveTo>
                <a:lnTo>
                  <a:pt x="7852008" y="0"/>
                </a:lnTo>
                <a:lnTo>
                  <a:pt x="7852008" y="7852009"/>
                </a:lnTo>
                <a:lnTo>
                  <a:pt x="0" y="7852009"/>
                </a:lnTo>
                <a:lnTo>
                  <a:pt x="0" y="0"/>
                </a:lnTo>
                <a:close/>
              </a:path>
            </a:pathLst>
          </a:custGeom>
          <a:blipFill rotWithShape="1">
            <a:blip r:embed="rId4">
              <a:alphaModFix/>
            </a:blip>
            <a:stretch>
              <a:fillRect/>
            </a:stretch>
          </a:blipFill>
          <a:ln>
            <a:noFill/>
          </a:ln>
        </p:spPr>
        <p:txBody>
          <a:bodyPr/>
          <a:lstStyle/>
          <a:p>
            <a:endParaRPr lang="pt-BR"/>
          </a:p>
        </p:txBody>
      </p:sp>
      <p:sp>
        <p:nvSpPr>
          <p:cNvPr id="161" name="Google Shape;161;g202fcdc784c_0_0"/>
          <p:cNvSpPr txBox="1"/>
          <p:nvPr/>
        </p:nvSpPr>
        <p:spPr>
          <a:xfrm>
            <a:off x="9593268" y="1279226"/>
            <a:ext cx="2926200" cy="492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Clr>
                <a:srgbClr val="000000"/>
              </a:buClr>
              <a:buSzPts val="3200"/>
              <a:buFont typeface="Arial"/>
              <a:buNone/>
            </a:pPr>
            <a:r>
              <a:rPr lang="en-US" sz="3200" b="0" i="0" u="none" strike="noStrike" cap="none">
                <a:solidFill>
                  <a:srgbClr val="F8F8F8"/>
                </a:solidFill>
                <a:latin typeface="Calibri"/>
                <a:ea typeface="Calibri"/>
                <a:cs typeface="Calibri"/>
                <a:sym typeface="Calibri"/>
              </a:rPr>
              <a:t>PROJETO</a:t>
            </a:r>
            <a:endParaRPr sz="3200" b="0" i="0" u="none" strike="noStrike" cap="none">
              <a:solidFill>
                <a:srgbClr val="000000"/>
              </a:solidFill>
              <a:latin typeface="Calibri"/>
              <a:ea typeface="Calibri"/>
              <a:cs typeface="Calibri"/>
              <a:sym typeface="Calibri"/>
            </a:endParaRPr>
          </a:p>
        </p:txBody>
      </p:sp>
      <p:sp>
        <p:nvSpPr>
          <p:cNvPr id="162" name="Google Shape;162;g202fcdc784c_0_0"/>
          <p:cNvSpPr/>
          <p:nvPr/>
        </p:nvSpPr>
        <p:spPr>
          <a:xfrm>
            <a:off x="11300284" y="1262685"/>
            <a:ext cx="656861" cy="459803"/>
          </a:xfrm>
          <a:custGeom>
            <a:avLst/>
            <a:gdLst/>
            <a:ahLst/>
            <a:cxnLst/>
            <a:rect l="l" t="t" r="r" b="b"/>
            <a:pathLst>
              <a:path w="656861" h="459803" extrusionOk="0">
                <a:moveTo>
                  <a:pt x="0" y="0"/>
                </a:moveTo>
                <a:lnTo>
                  <a:pt x="656861" y="0"/>
                </a:lnTo>
                <a:lnTo>
                  <a:pt x="656861" y="459803"/>
                </a:lnTo>
                <a:lnTo>
                  <a:pt x="0" y="459803"/>
                </a:lnTo>
                <a:lnTo>
                  <a:pt x="0" y="0"/>
                </a:lnTo>
                <a:close/>
              </a:path>
            </a:pathLst>
          </a:custGeom>
          <a:blipFill rotWithShape="1">
            <a:blip r:embed="rId5">
              <a:alphaModFix/>
            </a:blip>
            <a:stretch>
              <a:fillRect/>
            </a:stretch>
          </a:blipFill>
          <a:ln>
            <a:noFill/>
          </a:ln>
        </p:spPr>
        <p:txBody>
          <a:bodyPr/>
          <a:lstStyle/>
          <a:p>
            <a:endParaRPr lang="pt-BR"/>
          </a:p>
        </p:txBody>
      </p:sp>
      <p:sp>
        <p:nvSpPr>
          <p:cNvPr id="163" name="Google Shape;163;g202fcdc784c_0_0"/>
          <p:cNvSpPr txBox="1"/>
          <p:nvPr/>
        </p:nvSpPr>
        <p:spPr>
          <a:xfrm>
            <a:off x="9486254" y="1557600"/>
            <a:ext cx="7192800" cy="17265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11216" b="1" i="0" u="none" strike="noStrike" cap="none">
                <a:solidFill>
                  <a:srgbClr val="FFFFFF"/>
                </a:solidFill>
                <a:latin typeface="Calibri"/>
                <a:ea typeface="Calibri"/>
                <a:cs typeface="Calibri"/>
                <a:sym typeface="Calibri"/>
              </a:rPr>
              <a:t>DO FUTURO</a:t>
            </a:r>
            <a:endParaRPr sz="1400" b="1" i="0" u="none" strike="noStrike" cap="none">
              <a:solidFill>
                <a:srgbClr val="000000"/>
              </a:solidFill>
              <a:latin typeface="Calibri"/>
              <a:ea typeface="Calibri"/>
              <a:cs typeface="Calibri"/>
              <a:sym typeface="Calibri"/>
            </a:endParaRPr>
          </a:p>
        </p:txBody>
      </p:sp>
      <p:sp>
        <p:nvSpPr>
          <p:cNvPr id="164" name="Google Shape;164;g202fcdc784c_0_0"/>
          <p:cNvSpPr/>
          <p:nvPr/>
        </p:nvSpPr>
        <p:spPr>
          <a:xfrm>
            <a:off x="892650" y="930537"/>
            <a:ext cx="3412360" cy="2353560"/>
          </a:xfrm>
          <a:custGeom>
            <a:avLst/>
            <a:gdLst/>
            <a:ahLst/>
            <a:cxnLst/>
            <a:rect l="l" t="t" r="r" b="b"/>
            <a:pathLst>
              <a:path w="3412360" h="2353560" extrusionOk="0">
                <a:moveTo>
                  <a:pt x="0" y="0"/>
                </a:moveTo>
                <a:lnTo>
                  <a:pt x="3412360" y="0"/>
                </a:lnTo>
                <a:lnTo>
                  <a:pt x="3412360" y="2353561"/>
                </a:lnTo>
                <a:lnTo>
                  <a:pt x="0" y="2353561"/>
                </a:lnTo>
                <a:lnTo>
                  <a:pt x="0" y="0"/>
                </a:lnTo>
                <a:close/>
              </a:path>
            </a:pathLst>
          </a:custGeom>
          <a:blipFill rotWithShape="1">
            <a:blip r:embed="rId6">
              <a:alphaModFix/>
            </a:blip>
            <a:stretch>
              <a:fillRect l="-16057" t="-45763" r="-16057" b="-45770"/>
            </a:stretch>
          </a:blipFill>
          <a:ln>
            <a:noFill/>
          </a:ln>
        </p:spPr>
        <p:txBody>
          <a:bodyPr/>
          <a:lstStyle/>
          <a:p>
            <a:endParaRPr lang="pt-BR"/>
          </a:p>
        </p:txBody>
      </p:sp>
      <p:sp>
        <p:nvSpPr>
          <p:cNvPr id="165" name="Google Shape;165;g202fcdc784c_0_0"/>
          <p:cNvSpPr txBox="1"/>
          <p:nvPr/>
        </p:nvSpPr>
        <p:spPr>
          <a:xfrm>
            <a:off x="12351661" y="1246300"/>
            <a:ext cx="3133500" cy="4926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3200"/>
              <a:buFont typeface="Arial"/>
              <a:buNone/>
            </a:pPr>
            <a:r>
              <a:rPr lang="en-US" sz="3200" b="0" i="0" u="none" strike="noStrike" cap="none">
                <a:solidFill>
                  <a:srgbClr val="FFFFFF"/>
                </a:solidFill>
                <a:latin typeface="Calibri"/>
                <a:ea typeface="Calibri"/>
                <a:cs typeface="Calibri"/>
                <a:sym typeface="Calibri"/>
              </a:rPr>
              <a:t>EDUCAÇÃO</a:t>
            </a:r>
            <a:endParaRPr sz="3200" b="0" i="0" u="none" strike="noStrike" cap="none">
              <a:solidFill>
                <a:srgbClr val="000000"/>
              </a:solidFill>
              <a:latin typeface="Calibri"/>
              <a:ea typeface="Calibri"/>
              <a:cs typeface="Calibri"/>
              <a:sym typeface="Calibri"/>
            </a:endParaRPr>
          </a:p>
        </p:txBody>
      </p:sp>
      <p:sp>
        <p:nvSpPr>
          <p:cNvPr id="166" name="Google Shape;166;g202fcdc784c_0_0"/>
          <p:cNvSpPr/>
          <p:nvPr/>
        </p:nvSpPr>
        <p:spPr>
          <a:xfrm>
            <a:off x="-7700" y="4723650"/>
            <a:ext cx="18288000" cy="32091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67" name="Google Shape;167;g202fcdc784c_0_0"/>
          <p:cNvPicPr preferRelativeResize="0"/>
          <p:nvPr/>
        </p:nvPicPr>
        <p:blipFill rotWithShape="1">
          <a:blip r:embed="rId7">
            <a:alphaModFix/>
          </a:blip>
          <a:srcRect/>
          <a:stretch/>
        </p:blipFill>
        <p:spPr>
          <a:xfrm rot="1538250">
            <a:off x="2482076" y="5289664"/>
            <a:ext cx="7002623" cy="5238872"/>
          </a:xfrm>
          <a:prstGeom prst="rect">
            <a:avLst/>
          </a:prstGeom>
          <a:noFill/>
          <a:ln>
            <a:noFill/>
          </a:ln>
        </p:spPr>
      </p:pic>
      <p:sp>
        <p:nvSpPr>
          <p:cNvPr id="168" name="Google Shape;168;g202fcdc784c_0_0"/>
          <p:cNvSpPr txBox="1"/>
          <p:nvPr/>
        </p:nvSpPr>
        <p:spPr>
          <a:xfrm>
            <a:off x="3280099" y="5188150"/>
            <a:ext cx="9006900" cy="17265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11216" b="1" i="0" u="none" strike="noStrike" cap="none">
                <a:solidFill>
                  <a:srgbClr val="FFFFFF"/>
                </a:solidFill>
                <a:latin typeface="Calibri"/>
                <a:ea typeface="Calibri"/>
                <a:cs typeface="Calibri"/>
                <a:sym typeface="Calibri"/>
              </a:rPr>
              <a:t>POO</a:t>
            </a:r>
            <a:endParaRPr sz="11216" b="1" i="0" u="none" strike="noStrike" cap="none">
              <a:solidFill>
                <a:srgbClr val="FFFFFF"/>
              </a:solidFill>
              <a:latin typeface="Calibri"/>
              <a:ea typeface="Calibri"/>
              <a:cs typeface="Calibri"/>
              <a:sym typeface="Calibri"/>
            </a:endParaRPr>
          </a:p>
        </p:txBody>
      </p:sp>
      <p:sp>
        <p:nvSpPr>
          <p:cNvPr id="169" name="Google Shape;169;g202fcdc784c_0_0"/>
          <p:cNvSpPr txBox="1"/>
          <p:nvPr/>
        </p:nvSpPr>
        <p:spPr>
          <a:xfrm>
            <a:off x="3388993" y="5047176"/>
            <a:ext cx="2926200" cy="492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Clr>
                <a:srgbClr val="000000"/>
              </a:buClr>
              <a:buSzPts val="3200"/>
              <a:buFont typeface="Arial"/>
              <a:buNone/>
            </a:pPr>
            <a:r>
              <a:rPr lang="en-US" sz="3200" b="1" i="0" u="none" strike="noStrike" cap="none">
                <a:solidFill>
                  <a:srgbClr val="D9BD34"/>
                </a:solidFill>
                <a:latin typeface="Calibri"/>
                <a:ea typeface="Calibri"/>
                <a:cs typeface="Calibri"/>
                <a:sym typeface="Calibri"/>
              </a:rPr>
              <a:t>MÓDULO 03</a:t>
            </a:r>
            <a:endParaRPr sz="3200" b="1" i="0" u="none" strike="noStrike" cap="none">
              <a:solidFill>
                <a:srgbClr val="D9BD34"/>
              </a:solidFill>
              <a:latin typeface="Calibri"/>
              <a:ea typeface="Calibri"/>
              <a:cs typeface="Calibri"/>
              <a:sym typeface="Calibri"/>
            </a:endParaRPr>
          </a:p>
        </p:txBody>
      </p:sp>
      <p:sp>
        <p:nvSpPr>
          <p:cNvPr id="170" name="Google Shape;170;g202fcdc784c_0_0"/>
          <p:cNvSpPr/>
          <p:nvPr/>
        </p:nvSpPr>
        <p:spPr>
          <a:xfrm>
            <a:off x="3389000" y="7182625"/>
            <a:ext cx="1964400" cy="459900"/>
          </a:xfrm>
          <a:prstGeom prst="roundRect">
            <a:avLst>
              <a:gd name="adj" fmla="val 16667"/>
            </a:avLst>
          </a:prstGeom>
          <a:solidFill>
            <a:srgbClr val="16009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20006"/>
              </a:lnSpc>
              <a:spcBef>
                <a:spcPts val="0"/>
              </a:spcBef>
              <a:spcAft>
                <a:spcPts val="0"/>
              </a:spcAft>
              <a:buClr>
                <a:srgbClr val="000000"/>
              </a:buClr>
              <a:buSzPts val="3200"/>
              <a:buFont typeface="Arial"/>
              <a:buNone/>
            </a:pPr>
            <a:r>
              <a:rPr lang="en-US" sz="3200" b="1" i="0" u="none" strike="noStrike" cap="none">
                <a:solidFill>
                  <a:srgbClr val="F8F8F8"/>
                </a:solidFill>
                <a:latin typeface="Calibri"/>
                <a:ea typeface="Calibri"/>
                <a:cs typeface="Calibri"/>
                <a:sym typeface="Calibri"/>
              </a:rPr>
              <a:t>AULA </a:t>
            </a:r>
            <a:r>
              <a:rPr lang="en-US" sz="3200" b="1">
                <a:solidFill>
                  <a:srgbClr val="F8F8F8"/>
                </a:solidFill>
                <a:latin typeface="Calibri"/>
                <a:ea typeface="Calibri"/>
                <a:cs typeface="Calibri"/>
                <a:sym typeface="Calibri"/>
              </a:rPr>
              <a:t>2</a:t>
            </a:r>
            <a:endParaRPr sz="1400" b="1" i="0" u="none" strike="noStrike" cap="none">
              <a:solidFill>
                <a:srgbClr val="000000"/>
              </a:solidFill>
              <a:latin typeface="Calibri"/>
              <a:ea typeface="Calibri"/>
              <a:cs typeface="Calibri"/>
              <a:sym typeface="Calibri"/>
            </a:endParaRPr>
          </a:p>
        </p:txBody>
      </p:sp>
      <p:sp>
        <p:nvSpPr>
          <p:cNvPr id="171" name="Google Shape;171;g202fcdc784c_0_0"/>
          <p:cNvSpPr txBox="1"/>
          <p:nvPr/>
        </p:nvSpPr>
        <p:spPr>
          <a:xfrm>
            <a:off x="3280100" y="6405275"/>
            <a:ext cx="91392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10003"/>
              </a:lnSpc>
              <a:spcBef>
                <a:spcPts val="0"/>
              </a:spcBef>
              <a:spcAft>
                <a:spcPts val="0"/>
              </a:spcAft>
              <a:buClr>
                <a:srgbClr val="000000"/>
              </a:buClr>
              <a:buSzPts val="4800"/>
              <a:buFont typeface="Arial"/>
              <a:buNone/>
            </a:pPr>
            <a:r>
              <a:rPr lang="en-US" sz="4800" b="1" i="0" u="none" strike="noStrike" cap="none">
                <a:solidFill>
                  <a:schemeClr val="lt1"/>
                </a:solidFill>
                <a:latin typeface="Calibri"/>
                <a:ea typeface="Calibri"/>
                <a:cs typeface="Calibri"/>
                <a:sym typeface="Calibri"/>
              </a:rPr>
              <a:t>Programação Orientada a Objetos</a:t>
            </a:r>
            <a:endParaRPr sz="4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202fcdc784c_0_17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9" name="Google Shape;249;g202fcdc784c_0_172"/>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a:t>
            </a:r>
            <a:endParaRPr sz="6000" b="1" i="0" u="none" strike="noStrike" cap="none">
              <a:solidFill>
                <a:srgbClr val="D9BD34"/>
              </a:solidFill>
              <a:latin typeface="Calibri"/>
              <a:ea typeface="Calibri"/>
              <a:cs typeface="Calibri"/>
              <a:sym typeface="Calibri"/>
            </a:endParaRPr>
          </a:p>
        </p:txBody>
      </p:sp>
      <p:sp>
        <p:nvSpPr>
          <p:cNvPr id="250" name="Google Shape;250;g202fcdc784c_0_172"/>
          <p:cNvSpPr txBox="1"/>
          <p:nvPr/>
        </p:nvSpPr>
        <p:spPr>
          <a:xfrm>
            <a:off x="673450" y="2273200"/>
            <a:ext cx="17398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 </a:t>
            </a:r>
            <a:r>
              <a:rPr lang="en-US" sz="2800" b="1" i="0" u="none" strike="noStrike" cap="none">
                <a:solidFill>
                  <a:srgbClr val="D9BD34"/>
                </a:solidFill>
                <a:latin typeface="Arial"/>
                <a:ea typeface="Arial"/>
                <a:cs typeface="Arial"/>
                <a:sym typeface="Arial"/>
              </a:rPr>
              <a:t>herança </a:t>
            </a:r>
            <a:r>
              <a:rPr lang="en-US" sz="2800" b="0" i="0" u="none" strike="noStrike" cap="none">
                <a:solidFill>
                  <a:schemeClr val="lt1"/>
                </a:solidFill>
                <a:latin typeface="Arial"/>
                <a:ea typeface="Arial"/>
                <a:cs typeface="Arial"/>
                <a:sym typeface="Arial"/>
              </a:rPr>
              <a:t>é um mecanismo pelo qual uma nova classe, chamada classe derivada ou subclasse, pode adquirir as propriedades de uma classe existente, conhecida como classe base ou superclasse. Esse pilar permite a reutilização de código, a extensibilidade e a organização hierárquica de classes</a:t>
            </a:r>
            <a:endParaRPr sz="2800" b="0" i="0" u="none" strike="noStrike" cap="none">
              <a:solidFill>
                <a:schemeClr val="lt1"/>
              </a:solidFill>
              <a:latin typeface="Arial"/>
              <a:ea typeface="Arial"/>
              <a:cs typeface="Arial"/>
              <a:sym typeface="Arial"/>
            </a:endParaRPr>
          </a:p>
        </p:txBody>
      </p:sp>
      <p:sp>
        <p:nvSpPr>
          <p:cNvPr id="251" name="Google Shape;251;g202fcdc784c_0_172"/>
          <p:cNvSpPr txBox="1"/>
          <p:nvPr/>
        </p:nvSpPr>
        <p:spPr>
          <a:xfrm>
            <a:off x="833750" y="4367875"/>
            <a:ext cx="5553600" cy="492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herança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 herança promove a ideia de generalização para especialização, onde classes mais genéricas são estendidas por classes mais específicas, adicionando novos atributos ou comportamentos ou modificando os existentes.</a:t>
            </a:r>
            <a:endParaRPr sz="2800" b="0" i="0" u="none" strike="noStrike" cap="none">
              <a:solidFill>
                <a:schemeClr val="lt1"/>
              </a:solidFill>
              <a:latin typeface="Arial"/>
              <a:ea typeface="Arial"/>
              <a:cs typeface="Arial"/>
              <a:sym typeface="Arial"/>
            </a:endParaRPr>
          </a:p>
        </p:txBody>
      </p:sp>
      <p:sp>
        <p:nvSpPr>
          <p:cNvPr id="252" name="Google Shape;252;g202fcdc784c_0_172"/>
          <p:cNvSpPr/>
          <p:nvPr/>
        </p:nvSpPr>
        <p:spPr>
          <a:xfrm>
            <a:off x="6387350" y="3739975"/>
            <a:ext cx="11685000" cy="64014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53" name="Google Shape;253;g202fcdc784c_0_172"/>
          <p:cNvPicPr preferRelativeResize="0"/>
          <p:nvPr/>
        </p:nvPicPr>
        <p:blipFill rotWithShape="1">
          <a:blip r:embed="rId3">
            <a:alphaModFix/>
          </a:blip>
          <a:srcRect/>
          <a:stretch/>
        </p:blipFill>
        <p:spPr>
          <a:xfrm rot="-5400000">
            <a:off x="6931084" y="4134375"/>
            <a:ext cx="3377749" cy="3241499"/>
          </a:xfrm>
          <a:prstGeom prst="rect">
            <a:avLst/>
          </a:prstGeom>
          <a:noFill/>
          <a:ln>
            <a:noFill/>
          </a:ln>
        </p:spPr>
      </p:pic>
      <p:pic>
        <p:nvPicPr>
          <p:cNvPr id="254" name="Google Shape;254;g202fcdc784c_0_172"/>
          <p:cNvPicPr preferRelativeResize="0"/>
          <p:nvPr/>
        </p:nvPicPr>
        <p:blipFill rotWithShape="1">
          <a:blip r:embed="rId3">
            <a:alphaModFix/>
          </a:blip>
          <a:srcRect/>
          <a:stretch/>
        </p:blipFill>
        <p:spPr>
          <a:xfrm rot="-5400000">
            <a:off x="14384422" y="3966275"/>
            <a:ext cx="3377749" cy="3241499"/>
          </a:xfrm>
          <a:prstGeom prst="rect">
            <a:avLst/>
          </a:prstGeom>
          <a:noFill/>
          <a:ln>
            <a:noFill/>
          </a:ln>
        </p:spPr>
      </p:pic>
      <p:pic>
        <p:nvPicPr>
          <p:cNvPr id="255" name="Google Shape;255;g202fcdc784c_0_172"/>
          <p:cNvPicPr preferRelativeResize="0"/>
          <p:nvPr/>
        </p:nvPicPr>
        <p:blipFill rotWithShape="1">
          <a:blip r:embed="rId3">
            <a:alphaModFix/>
          </a:blip>
          <a:srcRect/>
          <a:stretch/>
        </p:blipFill>
        <p:spPr>
          <a:xfrm rot="-5400000">
            <a:off x="10754922" y="6457925"/>
            <a:ext cx="3377749" cy="3241499"/>
          </a:xfrm>
          <a:prstGeom prst="rect">
            <a:avLst/>
          </a:prstGeom>
          <a:noFill/>
          <a:ln>
            <a:noFill/>
          </a:ln>
        </p:spPr>
      </p:pic>
      <p:pic>
        <p:nvPicPr>
          <p:cNvPr id="256" name="Google Shape;256;g202fcdc784c_0_172"/>
          <p:cNvPicPr preferRelativeResize="0"/>
          <p:nvPr/>
        </p:nvPicPr>
        <p:blipFill rotWithShape="1">
          <a:blip r:embed="rId4">
            <a:alphaModFix/>
          </a:blip>
          <a:srcRect/>
          <a:stretch/>
        </p:blipFill>
        <p:spPr>
          <a:xfrm>
            <a:off x="7024700" y="6596375"/>
            <a:ext cx="688625" cy="688625"/>
          </a:xfrm>
          <a:prstGeom prst="rect">
            <a:avLst/>
          </a:prstGeom>
          <a:noFill/>
          <a:ln>
            <a:noFill/>
          </a:ln>
        </p:spPr>
      </p:pic>
      <p:pic>
        <p:nvPicPr>
          <p:cNvPr id="257" name="Google Shape;257;g202fcdc784c_0_172"/>
          <p:cNvPicPr preferRelativeResize="0"/>
          <p:nvPr/>
        </p:nvPicPr>
        <p:blipFill rotWithShape="1">
          <a:blip r:embed="rId5">
            <a:alphaModFix/>
          </a:blip>
          <a:srcRect/>
          <a:stretch/>
        </p:blipFill>
        <p:spPr>
          <a:xfrm>
            <a:off x="7852825" y="6596375"/>
            <a:ext cx="688625" cy="688625"/>
          </a:xfrm>
          <a:prstGeom prst="rect">
            <a:avLst/>
          </a:prstGeom>
          <a:noFill/>
          <a:ln>
            <a:noFill/>
          </a:ln>
        </p:spPr>
      </p:pic>
      <p:pic>
        <p:nvPicPr>
          <p:cNvPr id="258" name="Google Shape;258;g202fcdc784c_0_172"/>
          <p:cNvPicPr preferRelativeResize="0"/>
          <p:nvPr/>
        </p:nvPicPr>
        <p:blipFill rotWithShape="1">
          <a:blip r:embed="rId6">
            <a:alphaModFix/>
          </a:blip>
          <a:srcRect/>
          <a:stretch/>
        </p:blipFill>
        <p:spPr>
          <a:xfrm>
            <a:off x="9504125" y="6634350"/>
            <a:ext cx="641550" cy="641550"/>
          </a:xfrm>
          <a:prstGeom prst="rect">
            <a:avLst/>
          </a:prstGeom>
          <a:noFill/>
          <a:ln>
            <a:noFill/>
          </a:ln>
        </p:spPr>
      </p:pic>
      <p:pic>
        <p:nvPicPr>
          <p:cNvPr id="259" name="Google Shape;259;g202fcdc784c_0_172"/>
          <p:cNvPicPr preferRelativeResize="0"/>
          <p:nvPr/>
        </p:nvPicPr>
        <p:blipFill rotWithShape="1">
          <a:blip r:embed="rId7">
            <a:alphaModFix/>
          </a:blip>
          <a:srcRect/>
          <a:stretch/>
        </p:blipFill>
        <p:spPr>
          <a:xfrm>
            <a:off x="8680950" y="6657200"/>
            <a:ext cx="612675" cy="612675"/>
          </a:xfrm>
          <a:prstGeom prst="rect">
            <a:avLst/>
          </a:prstGeom>
          <a:noFill/>
          <a:ln>
            <a:noFill/>
          </a:ln>
        </p:spPr>
      </p:pic>
      <p:pic>
        <p:nvPicPr>
          <p:cNvPr id="260" name="Google Shape;260;g202fcdc784c_0_172"/>
          <p:cNvPicPr preferRelativeResize="0"/>
          <p:nvPr/>
        </p:nvPicPr>
        <p:blipFill rotWithShape="1">
          <a:blip r:embed="rId8">
            <a:alphaModFix/>
          </a:blip>
          <a:srcRect/>
          <a:stretch/>
        </p:blipFill>
        <p:spPr>
          <a:xfrm>
            <a:off x="11707700" y="8949409"/>
            <a:ext cx="688625" cy="688607"/>
          </a:xfrm>
          <a:prstGeom prst="rect">
            <a:avLst/>
          </a:prstGeom>
          <a:noFill/>
          <a:ln>
            <a:noFill/>
          </a:ln>
        </p:spPr>
      </p:pic>
      <p:pic>
        <p:nvPicPr>
          <p:cNvPr id="261" name="Google Shape;261;g202fcdc784c_0_172"/>
          <p:cNvPicPr preferRelativeResize="0"/>
          <p:nvPr/>
        </p:nvPicPr>
        <p:blipFill rotWithShape="1">
          <a:blip r:embed="rId9">
            <a:alphaModFix/>
          </a:blip>
          <a:srcRect/>
          <a:stretch/>
        </p:blipFill>
        <p:spPr>
          <a:xfrm>
            <a:off x="10834200" y="8923388"/>
            <a:ext cx="740650" cy="740650"/>
          </a:xfrm>
          <a:prstGeom prst="rect">
            <a:avLst/>
          </a:prstGeom>
          <a:noFill/>
          <a:ln>
            <a:noFill/>
          </a:ln>
        </p:spPr>
      </p:pic>
      <p:pic>
        <p:nvPicPr>
          <p:cNvPr id="262" name="Google Shape;262;g202fcdc784c_0_172"/>
          <p:cNvPicPr preferRelativeResize="0"/>
          <p:nvPr/>
        </p:nvPicPr>
        <p:blipFill rotWithShape="1">
          <a:blip r:embed="rId10">
            <a:alphaModFix/>
          </a:blip>
          <a:srcRect/>
          <a:stretch/>
        </p:blipFill>
        <p:spPr>
          <a:xfrm flipH="1">
            <a:off x="13261550" y="8949400"/>
            <a:ext cx="803000" cy="803000"/>
          </a:xfrm>
          <a:prstGeom prst="rect">
            <a:avLst/>
          </a:prstGeom>
          <a:noFill/>
          <a:ln>
            <a:noFill/>
          </a:ln>
        </p:spPr>
      </p:pic>
      <p:pic>
        <p:nvPicPr>
          <p:cNvPr id="263" name="Google Shape;263;g202fcdc784c_0_172"/>
          <p:cNvPicPr preferRelativeResize="0"/>
          <p:nvPr/>
        </p:nvPicPr>
        <p:blipFill rotWithShape="1">
          <a:blip r:embed="rId11">
            <a:alphaModFix/>
          </a:blip>
          <a:srcRect/>
          <a:stretch/>
        </p:blipFill>
        <p:spPr>
          <a:xfrm>
            <a:off x="12508150" y="9030125"/>
            <a:ext cx="641550" cy="641550"/>
          </a:xfrm>
          <a:prstGeom prst="rect">
            <a:avLst/>
          </a:prstGeom>
          <a:noFill/>
          <a:ln>
            <a:noFill/>
          </a:ln>
        </p:spPr>
      </p:pic>
      <p:pic>
        <p:nvPicPr>
          <p:cNvPr id="264" name="Google Shape;264;g202fcdc784c_0_172"/>
          <p:cNvPicPr preferRelativeResize="0"/>
          <p:nvPr/>
        </p:nvPicPr>
        <p:blipFill rotWithShape="1">
          <a:blip r:embed="rId12">
            <a:alphaModFix/>
          </a:blip>
          <a:srcRect/>
          <a:stretch/>
        </p:blipFill>
        <p:spPr>
          <a:xfrm>
            <a:off x="16871600" y="6460250"/>
            <a:ext cx="740650" cy="740650"/>
          </a:xfrm>
          <a:prstGeom prst="rect">
            <a:avLst/>
          </a:prstGeom>
          <a:noFill/>
          <a:ln>
            <a:noFill/>
          </a:ln>
        </p:spPr>
      </p:pic>
      <p:pic>
        <p:nvPicPr>
          <p:cNvPr id="265" name="Google Shape;265;g202fcdc784c_0_172"/>
          <p:cNvPicPr preferRelativeResize="0"/>
          <p:nvPr/>
        </p:nvPicPr>
        <p:blipFill rotWithShape="1">
          <a:blip r:embed="rId13">
            <a:alphaModFix/>
          </a:blip>
          <a:srcRect/>
          <a:stretch/>
        </p:blipFill>
        <p:spPr>
          <a:xfrm>
            <a:off x="14452550" y="6486263"/>
            <a:ext cx="688625" cy="688625"/>
          </a:xfrm>
          <a:prstGeom prst="rect">
            <a:avLst/>
          </a:prstGeom>
          <a:noFill/>
          <a:ln>
            <a:noFill/>
          </a:ln>
        </p:spPr>
      </p:pic>
      <p:pic>
        <p:nvPicPr>
          <p:cNvPr id="266" name="Google Shape;266;g202fcdc784c_0_172"/>
          <p:cNvPicPr preferRelativeResize="0"/>
          <p:nvPr/>
        </p:nvPicPr>
        <p:blipFill rotWithShape="1">
          <a:blip r:embed="rId14">
            <a:alphaModFix/>
          </a:blip>
          <a:srcRect/>
          <a:stretch/>
        </p:blipFill>
        <p:spPr>
          <a:xfrm>
            <a:off x="15403776" y="6553089"/>
            <a:ext cx="554975" cy="554975"/>
          </a:xfrm>
          <a:prstGeom prst="rect">
            <a:avLst/>
          </a:prstGeom>
          <a:noFill/>
          <a:ln>
            <a:noFill/>
          </a:ln>
        </p:spPr>
      </p:pic>
      <p:pic>
        <p:nvPicPr>
          <p:cNvPr id="267" name="Google Shape;267;g202fcdc784c_0_172"/>
          <p:cNvPicPr preferRelativeResize="0"/>
          <p:nvPr/>
        </p:nvPicPr>
        <p:blipFill rotWithShape="1">
          <a:blip r:embed="rId15">
            <a:alphaModFix/>
          </a:blip>
          <a:srcRect/>
          <a:stretch/>
        </p:blipFill>
        <p:spPr>
          <a:xfrm>
            <a:off x="16094400" y="6509800"/>
            <a:ext cx="641550" cy="641550"/>
          </a:xfrm>
          <a:prstGeom prst="rect">
            <a:avLst/>
          </a:prstGeom>
          <a:noFill/>
          <a:ln>
            <a:noFill/>
          </a:ln>
        </p:spPr>
      </p:pic>
      <p:sp>
        <p:nvSpPr>
          <p:cNvPr id="268" name="Google Shape;268;g202fcdc784c_0_172"/>
          <p:cNvSpPr txBox="1"/>
          <p:nvPr/>
        </p:nvSpPr>
        <p:spPr>
          <a:xfrm>
            <a:off x="7884650" y="4712625"/>
            <a:ext cx="1470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D0D0D"/>
                </a:solidFill>
                <a:latin typeface="Arial"/>
                <a:ea typeface="Arial"/>
                <a:cs typeface="Arial"/>
                <a:sym typeface="Arial"/>
              </a:rPr>
              <a:t>Pessoa</a:t>
            </a:r>
            <a:endParaRPr sz="1400" b="0" i="0" u="none" strike="noStrike" cap="none">
              <a:solidFill>
                <a:srgbClr val="0D0D0D"/>
              </a:solidFill>
              <a:latin typeface="Arial"/>
              <a:ea typeface="Arial"/>
              <a:cs typeface="Arial"/>
              <a:sym typeface="Arial"/>
            </a:endParaRPr>
          </a:p>
        </p:txBody>
      </p:sp>
      <p:sp>
        <p:nvSpPr>
          <p:cNvPr id="269" name="Google Shape;269;g202fcdc784c_0_172"/>
          <p:cNvSpPr txBox="1"/>
          <p:nvPr/>
        </p:nvSpPr>
        <p:spPr>
          <a:xfrm>
            <a:off x="11708500" y="7031700"/>
            <a:ext cx="1470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D0D0D"/>
                </a:solidFill>
                <a:latin typeface="Arial"/>
                <a:ea typeface="Arial"/>
                <a:cs typeface="Arial"/>
                <a:sym typeface="Arial"/>
              </a:rPr>
              <a:t>Veículo</a:t>
            </a:r>
            <a:endParaRPr sz="1400" b="0" i="0" u="none" strike="noStrike" cap="none">
              <a:solidFill>
                <a:srgbClr val="0D0D0D"/>
              </a:solidFill>
              <a:latin typeface="Arial"/>
              <a:ea typeface="Arial"/>
              <a:cs typeface="Arial"/>
              <a:sym typeface="Arial"/>
            </a:endParaRPr>
          </a:p>
        </p:txBody>
      </p:sp>
      <p:sp>
        <p:nvSpPr>
          <p:cNvPr id="270" name="Google Shape;270;g202fcdc784c_0_172"/>
          <p:cNvSpPr txBox="1"/>
          <p:nvPr/>
        </p:nvSpPr>
        <p:spPr>
          <a:xfrm>
            <a:off x="15338000" y="4546400"/>
            <a:ext cx="1470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D0D0D"/>
                </a:solidFill>
                <a:latin typeface="Arial"/>
                <a:ea typeface="Arial"/>
                <a:cs typeface="Arial"/>
                <a:sym typeface="Arial"/>
              </a:rPr>
              <a:t>Animal</a:t>
            </a:r>
            <a:endParaRPr sz="1400" b="0" i="0" u="none" strike="noStrike" cap="none">
              <a:solidFill>
                <a:srgbClr val="0D0D0D"/>
              </a:solidFill>
              <a:latin typeface="Arial"/>
              <a:ea typeface="Arial"/>
              <a:cs typeface="Arial"/>
              <a:sym typeface="Arial"/>
            </a:endParaRPr>
          </a:p>
        </p:txBody>
      </p:sp>
      <p:sp>
        <p:nvSpPr>
          <p:cNvPr id="271" name="Google Shape;271;g202fcdc784c_0_172"/>
          <p:cNvSpPr txBox="1"/>
          <p:nvPr/>
        </p:nvSpPr>
        <p:spPr>
          <a:xfrm>
            <a:off x="7024700" y="7491225"/>
            <a:ext cx="30000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Estudante</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Médico</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Cozinheiro</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Recepcionista</a:t>
            </a:r>
            <a:endParaRPr sz="1900" b="0" i="0" u="none" strike="noStrike" cap="none">
              <a:solidFill>
                <a:schemeClr val="lt1"/>
              </a:solidFill>
              <a:latin typeface="Arial"/>
              <a:ea typeface="Arial"/>
              <a:cs typeface="Arial"/>
              <a:sym typeface="Arial"/>
            </a:endParaRPr>
          </a:p>
        </p:txBody>
      </p:sp>
      <p:sp>
        <p:nvSpPr>
          <p:cNvPr id="272" name="Google Shape;272;g202fcdc784c_0_172"/>
          <p:cNvSpPr txBox="1"/>
          <p:nvPr/>
        </p:nvSpPr>
        <p:spPr>
          <a:xfrm>
            <a:off x="10366300" y="9638025"/>
            <a:ext cx="4566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Carro Motocicleta Caminhão Ônibus</a:t>
            </a:r>
            <a:endParaRPr sz="1900" b="0" i="0" u="none" strike="noStrike" cap="none">
              <a:solidFill>
                <a:schemeClr val="lt1"/>
              </a:solidFill>
              <a:latin typeface="Arial"/>
              <a:ea typeface="Arial"/>
              <a:cs typeface="Arial"/>
              <a:sym typeface="Arial"/>
            </a:endParaRPr>
          </a:p>
        </p:txBody>
      </p:sp>
      <p:sp>
        <p:nvSpPr>
          <p:cNvPr id="273" name="Google Shape;273;g202fcdc784c_0_172"/>
          <p:cNvSpPr txBox="1"/>
          <p:nvPr/>
        </p:nvSpPr>
        <p:spPr>
          <a:xfrm>
            <a:off x="14452550" y="7285000"/>
            <a:ext cx="3000000" cy="135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Gato</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Cachorro</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Peixe</a:t>
            </a:r>
            <a:endParaRPr sz="1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Iguana</a:t>
            </a:r>
            <a:endParaRPr sz="19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02fcdc784c_0_21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79" name="Google Shape;279;g202fcdc784c_0_216"/>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a:t>
            </a:r>
            <a:endParaRPr sz="6000" b="1" i="0" u="none" strike="noStrike" cap="none">
              <a:solidFill>
                <a:srgbClr val="D9BD34"/>
              </a:solidFill>
              <a:latin typeface="Calibri"/>
              <a:ea typeface="Calibri"/>
              <a:cs typeface="Calibri"/>
              <a:sym typeface="Calibri"/>
            </a:endParaRPr>
          </a:p>
        </p:txBody>
      </p:sp>
      <p:sp>
        <p:nvSpPr>
          <p:cNvPr id="280" name="Google Shape;280;g202fcdc784c_0_216"/>
          <p:cNvSpPr txBox="1"/>
          <p:nvPr/>
        </p:nvSpPr>
        <p:spPr>
          <a:xfrm>
            <a:off x="673450" y="2273200"/>
            <a:ext cx="17398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 </a:t>
            </a:r>
            <a:r>
              <a:rPr lang="en-US" sz="2800" b="1" i="0" u="none" strike="noStrike" cap="none">
                <a:solidFill>
                  <a:srgbClr val="D9BD34"/>
                </a:solidFill>
                <a:latin typeface="Arial"/>
                <a:ea typeface="Arial"/>
                <a:cs typeface="Arial"/>
                <a:sym typeface="Arial"/>
              </a:rPr>
              <a:t>herança </a:t>
            </a:r>
            <a:r>
              <a:rPr lang="en-US" sz="2800" b="0" i="0" u="none" strike="noStrike" cap="none">
                <a:solidFill>
                  <a:schemeClr val="lt1"/>
                </a:solidFill>
                <a:latin typeface="Arial"/>
                <a:ea typeface="Arial"/>
                <a:cs typeface="Arial"/>
                <a:sym typeface="Arial"/>
              </a:rPr>
              <a:t>é um mecanismo pelo qual uma nova classe, chamada classe derivada ou subclasse, pode adquirir as propriedades de uma classe existente, conhecida como classe base ou superclasse. Esse pilar permite a reutilização de código, a extensibilidade e a organização hierárquica de classes</a:t>
            </a:r>
            <a:endParaRPr sz="2800" b="0" i="0" u="none" strike="noStrike" cap="none">
              <a:solidFill>
                <a:schemeClr val="lt1"/>
              </a:solidFill>
              <a:latin typeface="Arial"/>
              <a:ea typeface="Arial"/>
              <a:cs typeface="Arial"/>
              <a:sym typeface="Arial"/>
            </a:endParaRPr>
          </a:p>
        </p:txBody>
      </p:sp>
      <p:sp>
        <p:nvSpPr>
          <p:cNvPr id="281" name="Google Shape;281;g202fcdc784c_0_216"/>
          <p:cNvSpPr txBox="1"/>
          <p:nvPr/>
        </p:nvSpPr>
        <p:spPr>
          <a:xfrm>
            <a:off x="833750" y="4367875"/>
            <a:ext cx="4639200" cy="535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herança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 herança promove a ideia de generalização para especialização, onde classes mais genéricas são estendidas por classes mais específicas, adicionando novos atributos ou comportamentos ou modificando os existentes.</a:t>
            </a:r>
            <a:endParaRPr sz="2800" b="0" i="0" u="none" strike="noStrike" cap="none">
              <a:solidFill>
                <a:schemeClr val="lt1"/>
              </a:solidFill>
              <a:latin typeface="Arial"/>
              <a:ea typeface="Arial"/>
              <a:cs typeface="Arial"/>
              <a:sym typeface="Arial"/>
            </a:endParaRPr>
          </a:p>
        </p:txBody>
      </p:sp>
      <p:sp>
        <p:nvSpPr>
          <p:cNvPr id="282" name="Google Shape;282;g202fcdc784c_0_216"/>
          <p:cNvSpPr/>
          <p:nvPr/>
        </p:nvSpPr>
        <p:spPr>
          <a:xfrm>
            <a:off x="5775145" y="3730525"/>
            <a:ext cx="6737700" cy="64014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3" name="Google Shape;283;g202fcdc784c_0_216"/>
          <p:cNvSpPr txBox="1"/>
          <p:nvPr/>
        </p:nvSpPr>
        <p:spPr>
          <a:xfrm>
            <a:off x="5950325" y="3730525"/>
            <a:ext cx="6562500" cy="66312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569CD6"/>
                </a:solidFill>
                <a:highlight>
                  <a:srgbClr val="1E1E1E"/>
                </a:highlight>
                <a:latin typeface="Courier New"/>
                <a:ea typeface="Courier New"/>
                <a:cs typeface="Courier New"/>
                <a:sym typeface="Courier New"/>
              </a:rPr>
              <a:t>class</a:t>
            </a:r>
            <a:r>
              <a:rPr lang="en-US" sz="1750" b="0" i="0" u="none" strike="noStrike" cap="none">
                <a:solidFill>
                  <a:srgbClr val="D4D4D4"/>
                </a:solidFill>
                <a:highlight>
                  <a:srgbClr val="1E1E1E"/>
                </a:highlight>
                <a:latin typeface="Courier New"/>
                <a:ea typeface="Courier New"/>
                <a:cs typeface="Courier New"/>
                <a:sym typeface="Courier New"/>
              </a:rPr>
              <a:t> Pessoa</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nome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idade</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 = nome</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._idade = idade</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cumprimentar</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C586C0"/>
                </a:solidFill>
                <a:highlight>
                  <a:srgbClr val="1E1E1E"/>
                </a:highlight>
                <a:latin typeface="Courier New"/>
                <a:ea typeface="Courier New"/>
                <a:cs typeface="Courier New"/>
                <a:sym typeface="Courier New"/>
              </a:rPr>
              <a:t>return</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f</a:t>
            </a:r>
            <a:r>
              <a:rPr lang="en-US" sz="1750" b="0" i="0" u="none" strike="noStrike" cap="none">
                <a:solidFill>
                  <a:srgbClr val="CE9178"/>
                </a:solidFill>
                <a:highlight>
                  <a:srgbClr val="1E1E1E"/>
                </a:highlight>
                <a:latin typeface="Courier New"/>
                <a:ea typeface="Courier New"/>
                <a:cs typeface="Courier New"/>
                <a:sym typeface="Courier New"/>
              </a:rPr>
              <a:t>"Olá, meu nome é </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a:t>
            </a:r>
            <a:endParaRPr sz="1750" b="0" i="0" u="none" strike="noStrike" cap="none">
              <a:solidFill>
                <a:srgbClr val="CE9178"/>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569CD6"/>
                </a:solidFill>
                <a:highlight>
                  <a:srgbClr val="1E1E1E"/>
                </a:highlight>
                <a:latin typeface="Courier New"/>
                <a:ea typeface="Courier New"/>
                <a:cs typeface="Courier New"/>
                <a:sym typeface="Courier New"/>
              </a:rPr>
              <a:t>class</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4EC9B0"/>
                </a:solidFill>
                <a:highlight>
                  <a:srgbClr val="1E1E1E"/>
                </a:highlight>
                <a:latin typeface="Courier New"/>
                <a:ea typeface="Courier New"/>
                <a:cs typeface="Courier New"/>
                <a:sym typeface="Courier New"/>
              </a:rPr>
              <a:t>Estudante</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4EC9B0"/>
                </a:solidFill>
                <a:highlight>
                  <a:srgbClr val="1E1E1E"/>
                </a:highlight>
                <a:latin typeface="Courier New"/>
                <a:ea typeface="Courier New"/>
                <a:cs typeface="Courier New"/>
                <a:sym typeface="Courier New"/>
              </a:rPr>
              <a:t>Pessoa</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nome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idade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curso</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super</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 idade</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._curso = curso</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estudar</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C586C0"/>
                </a:solidFill>
                <a:highlight>
                  <a:srgbClr val="1E1E1E"/>
                </a:highlight>
                <a:latin typeface="Courier New"/>
                <a:ea typeface="Courier New"/>
                <a:cs typeface="Courier New"/>
                <a:sym typeface="Courier New"/>
              </a:rPr>
              <a:t>return</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f</a:t>
            </a:r>
            <a:r>
              <a:rPr lang="en-US" sz="1750" b="0" i="0" u="none" strike="noStrike" cap="none">
                <a:solidFill>
                  <a:srgbClr val="CE9178"/>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 está estudando </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._curso</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a:t>
            </a:r>
            <a:endParaRPr sz="1750" b="0" i="0" u="none" strike="noStrike" cap="none">
              <a:solidFill>
                <a:srgbClr val="CE9178"/>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chemeClr val="dk1"/>
              </a:buClr>
              <a:buSzPts val="1100"/>
              <a:buFont typeface="Arial"/>
              <a:buNone/>
            </a:pPr>
            <a:endParaRPr sz="13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50"/>
              <a:buFont typeface="Arial"/>
              <a:buNone/>
            </a:pPr>
            <a:endParaRPr sz="2050" b="0" i="0" u="none" strike="noStrike" cap="none">
              <a:solidFill>
                <a:srgbClr val="2E95D3"/>
              </a:solidFill>
              <a:latin typeface="Courier New"/>
              <a:ea typeface="Courier New"/>
              <a:cs typeface="Courier New"/>
              <a:sym typeface="Courier New"/>
            </a:endParaRPr>
          </a:p>
        </p:txBody>
      </p:sp>
      <p:sp>
        <p:nvSpPr>
          <p:cNvPr id="284" name="Google Shape;284;g202fcdc784c_0_216"/>
          <p:cNvSpPr/>
          <p:nvPr/>
        </p:nvSpPr>
        <p:spPr>
          <a:xfrm>
            <a:off x="12815049" y="3730525"/>
            <a:ext cx="5257200" cy="64014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85" name="Google Shape;285;g202fcdc784c_0_216"/>
          <p:cNvSpPr txBox="1"/>
          <p:nvPr/>
        </p:nvSpPr>
        <p:spPr>
          <a:xfrm>
            <a:off x="12990200" y="3730525"/>
            <a:ext cx="4639200" cy="35919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6AA94F"/>
                </a:solidFill>
                <a:highlight>
                  <a:srgbClr val="1E1E1E"/>
                </a:highlight>
                <a:latin typeface="Courier New"/>
                <a:ea typeface="Courier New"/>
                <a:cs typeface="Courier New"/>
                <a:sym typeface="Courier New"/>
              </a:rPr>
              <a:t># Exemplo de uso:</a:t>
            </a:r>
            <a:endParaRPr sz="1850" b="0" i="0" u="none" strike="noStrike" cap="none">
              <a:solidFill>
                <a:srgbClr val="6AA94F"/>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4D4D4"/>
                </a:solidFill>
                <a:highlight>
                  <a:srgbClr val="1E1E1E"/>
                </a:highlight>
                <a:latin typeface="Courier New"/>
                <a:ea typeface="Courier New"/>
                <a:cs typeface="Courier New"/>
                <a:sym typeface="Courier New"/>
              </a:rPr>
              <a:t>pessoa = Pessoa</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CE9178"/>
                </a:solidFill>
                <a:highlight>
                  <a:srgbClr val="1E1E1E"/>
                </a:highlight>
                <a:latin typeface="Courier New"/>
                <a:ea typeface="Courier New"/>
                <a:cs typeface="Courier New"/>
                <a:sym typeface="Courier New"/>
              </a:rPr>
              <a:t>"João"</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 </a:t>
            </a:r>
            <a:r>
              <a:rPr lang="en-US" sz="1850" b="0" i="0" u="none" strike="noStrike" cap="none">
                <a:solidFill>
                  <a:srgbClr val="B5CEA8"/>
                </a:solidFill>
                <a:highlight>
                  <a:srgbClr val="1E1E1E"/>
                </a:highlight>
                <a:latin typeface="Courier New"/>
                <a:ea typeface="Courier New"/>
                <a:cs typeface="Courier New"/>
                <a:sym typeface="Courier New"/>
              </a:rPr>
              <a:t>25</a:t>
            </a:r>
            <a:r>
              <a:rPr lang="en-US" sz="1850" b="0" i="0" u="none" strike="noStrike" cap="none">
                <a:solidFill>
                  <a:srgbClr val="DCDCDC"/>
                </a:solidFill>
                <a:highlight>
                  <a:srgbClr val="1E1E1E"/>
                </a:highlight>
                <a:latin typeface="Courier New"/>
                <a:ea typeface="Courier New"/>
                <a:cs typeface="Courier New"/>
                <a:sym typeface="Courier New"/>
              </a:rPr>
              <a:t>)</a:t>
            </a:r>
            <a:endParaRPr sz="18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highlight>
                  <a:srgbClr val="1E1E1E"/>
                </a:highlight>
                <a:latin typeface="Courier New"/>
                <a:ea typeface="Courier New"/>
                <a:cs typeface="Courier New"/>
                <a:sym typeface="Courier New"/>
              </a:rPr>
              <a:t>print</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pessoa.cumprimentar</a:t>
            </a:r>
            <a:r>
              <a:rPr lang="en-US" sz="1850" b="0" i="0" u="none" strike="noStrike" cap="none">
                <a:solidFill>
                  <a:srgbClr val="DCDCDC"/>
                </a:solidFill>
                <a:highlight>
                  <a:srgbClr val="1E1E1E"/>
                </a:highlight>
                <a:latin typeface="Courier New"/>
                <a:ea typeface="Courier New"/>
                <a:cs typeface="Courier New"/>
                <a:sym typeface="Courier New"/>
              </a:rPr>
              <a:t>())</a:t>
            </a:r>
            <a:endParaRPr sz="18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endParaRPr sz="18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4D4D4"/>
                </a:solidFill>
                <a:highlight>
                  <a:srgbClr val="1E1E1E"/>
                </a:highlight>
                <a:latin typeface="Courier New"/>
                <a:ea typeface="Courier New"/>
                <a:cs typeface="Courier New"/>
                <a:sym typeface="Courier New"/>
              </a:rPr>
              <a:t>estudante = Estudante</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CE9178"/>
                </a:solidFill>
                <a:highlight>
                  <a:srgbClr val="1E1E1E"/>
                </a:highlight>
                <a:latin typeface="Courier New"/>
                <a:ea typeface="Courier New"/>
                <a:cs typeface="Courier New"/>
                <a:sym typeface="Courier New"/>
              </a:rPr>
              <a:t>"Maria"</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 </a:t>
            </a:r>
            <a:r>
              <a:rPr lang="en-US" sz="1850" b="0" i="0" u="none" strike="noStrike" cap="none">
                <a:solidFill>
                  <a:srgbClr val="B5CEA8"/>
                </a:solidFill>
                <a:highlight>
                  <a:srgbClr val="1E1E1E"/>
                </a:highlight>
                <a:latin typeface="Courier New"/>
                <a:ea typeface="Courier New"/>
                <a:cs typeface="Courier New"/>
                <a:sym typeface="Courier New"/>
              </a:rPr>
              <a:t>20</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 </a:t>
            </a:r>
            <a:r>
              <a:rPr lang="en-US" sz="1850" b="0" i="0" u="none" strike="noStrike" cap="none">
                <a:solidFill>
                  <a:srgbClr val="CE9178"/>
                </a:solidFill>
                <a:highlight>
                  <a:srgbClr val="1E1E1E"/>
                </a:highlight>
                <a:latin typeface="Courier New"/>
                <a:ea typeface="Courier New"/>
                <a:cs typeface="Courier New"/>
                <a:sym typeface="Courier New"/>
              </a:rPr>
              <a:t>"Engenharia"</a:t>
            </a:r>
            <a:r>
              <a:rPr lang="en-US" sz="1850" b="0" i="0" u="none" strike="noStrike" cap="none">
                <a:solidFill>
                  <a:srgbClr val="DCDCDC"/>
                </a:solidFill>
                <a:highlight>
                  <a:srgbClr val="1E1E1E"/>
                </a:highlight>
                <a:latin typeface="Courier New"/>
                <a:ea typeface="Courier New"/>
                <a:cs typeface="Courier New"/>
                <a:sym typeface="Courier New"/>
              </a:rPr>
              <a:t>)</a:t>
            </a:r>
            <a:endParaRPr sz="18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highlight>
                  <a:srgbClr val="1E1E1E"/>
                </a:highlight>
                <a:latin typeface="Courier New"/>
                <a:ea typeface="Courier New"/>
                <a:cs typeface="Courier New"/>
                <a:sym typeface="Courier New"/>
              </a:rPr>
              <a:t>print</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estudante.cumprimentar</a:t>
            </a:r>
            <a:r>
              <a:rPr lang="en-US" sz="1850" b="0" i="0" u="none" strike="noStrike" cap="none">
                <a:solidFill>
                  <a:srgbClr val="DCDCDC"/>
                </a:solidFill>
                <a:highlight>
                  <a:srgbClr val="1E1E1E"/>
                </a:highlight>
                <a:latin typeface="Courier New"/>
                <a:ea typeface="Courier New"/>
                <a:cs typeface="Courier New"/>
                <a:sym typeface="Courier New"/>
              </a:rPr>
              <a:t>())</a:t>
            </a:r>
            <a:endParaRPr sz="18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highlight>
                  <a:srgbClr val="1E1E1E"/>
                </a:highlight>
                <a:latin typeface="Courier New"/>
                <a:ea typeface="Courier New"/>
                <a:cs typeface="Courier New"/>
                <a:sym typeface="Courier New"/>
              </a:rPr>
              <a:t>print</a:t>
            </a:r>
            <a:r>
              <a:rPr lang="en-US" sz="1850" b="0" i="0" u="none" strike="noStrike" cap="none">
                <a:solidFill>
                  <a:srgbClr val="DCDCDC"/>
                </a:solidFill>
                <a:highlight>
                  <a:srgbClr val="1E1E1E"/>
                </a:highlight>
                <a:latin typeface="Courier New"/>
                <a:ea typeface="Courier New"/>
                <a:cs typeface="Courier New"/>
                <a:sym typeface="Courier New"/>
              </a:rPr>
              <a:t>(</a:t>
            </a:r>
            <a:r>
              <a:rPr lang="en-US" sz="1850" b="0" i="0" u="none" strike="noStrike" cap="none">
                <a:solidFill>
                  <a:srgbClr val="D4D4D4"/>
                </a:solidFill>
                <a:highlight>
                  <a:srgbClr val="1E1E1E"/>
                </a:highlight>
                <a:latin typeface="Courier New"/>
                <a:ea typeface="Courier New"/>
                <a:cs typeface="Courier New"/>
                <a:sym typeface="Courier New"/>
              </a:rPr>
              <a:t>estudante.estudar</a:t>
            </a:r>
            <a:r>
              <a:rPr lang="en-US" sz="1850" b="0" i="0" u="none" strike="noStrike" cap="none">
                <a:solidFill>
                  <a:srgbClr val="DCDCDC"/>
                </a:solidFill>
                <a:highlight>
                  <a:srgbClr val="1E1E1E"/>
                </a:highlight>
                <a:latin typeface="Courier New"/>
                <a:ea typeface="Courier New"/>
                <a:cs typeface="Courier New"/>
                <a:sym typeface="Courier New"/>
              </a:rPr>
              <a:t>())</a:t>
            </a:r>
            <a:endParaRPr sz="18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50"/>
              <a:buFont typeface="Arial"/>
              <a:buNone/>
            </a:pPr>
            <a:endParaRPr sz="2050" b="0" i="0" u="none" strike="noStrike" cap="none">
              <a:solidFill>
                <a:srgbClr val="2E95D3"/>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02fcdc784c_0_25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1" name="Google Shape;291;g202fcdc784c_0_252"/>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 - super ()</a:t>
            </a:r>
            <a:endParaRPr sz="6000" b="1" i="0" u="none" strike="noStrike" cap="none">
              <a:solidFill>
                <a:srgbClr val="D9BD34"/>
              </a:solidFill>
              <a:latin typeface="Calibri"/>
              <a:ea typeface="Calibri"/>
              <a:cs typeface="Calibri"/>
              <a:sym typeface="Calibri"/>
            </a:endParaRPr>
          </a:p>
        </p:txBody>
      </p:sp>
      <p:sp>
        <p:nvSpPr>
          <p:cNvPr id="292" name="Google Shape;292;g202fcdc784c_0_252"/>
          <p:cNvSpPr txBox="1"/>
          <p:nvPr/>
        </p:nvSpPr>
        <p:spPr>
          <a:xfrm>
            <a:off x="673450" y="2043438"/>
            <a:ext cx="17398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D9BD34"/>
                </a:solidFill>
                <a:latin typeface="Arial"/>
                <a:ea typeface="Arial"/>
                <a:cs typeface="Arial"/>
                <a:sym typeface="Arial"/>
              </a:rPr>
              <a:t>Super() </a:t>
            </a:r>
            <a:r>
              <a:rPr lang="en-US" sz="2800" b="0" i="0" u="none" strike="noStrike" cap="none">
                <a:solidFill>
                  <a:schemeClr val="lt1"/>
                </a:solidFill>
                <a:latin typeface="Arial"/>
                <a:ea typeface="Arial"/>
                <a:cs typeface="Arial"/>
                <a:sym typeface="Arial"/>
              </a:rPr>
              <a:t>em Python é uma função embutida que fornece uma maneira de acessar métodos e atributos da classe pai (ou superclasse) durante a herança. Ele é comumente usado dentro de métodos de uma classe derivada (ou subclasse) para chamar métodos da classe pai.</a:t>
            </a:r>
            <a:endParaRPr sz="2800" b="0" i="0" u="none" strike="noStrike" cap="none">
              <a:solidFill>
                <a:schemeClr val="lt1"/>
              </a:solidFill>
              <a:latin typeface="Arial"/>
              <a:ea typeface="Arial"/>
              <a:cs typeface="Arial"/>
              <a:sym typeface="Arial"/>
            </a:endParaRPr>
          </a:p>
        </p:txBody>
      </p:sp>
      <p:sp>
        <p:nvSpPr>
          <p:cNvPr id="293" name="Google Shape;293;g202fcdc784c_0_252"/>
          <p:cNvSpPr/>
          <p:nvPr/>
        </p:nvSpPr>
        <p:spPr>
          <a:xfrm>
            <a:off x="673450" y="4061925"/>
            <a:ext cx="8039100" cy="33786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4" name="Google Shape;294;g202fcdc784c_0_252"/>
          <p:cNvSpPr txBox="1"/>
          <p:nvPr/>
        </p:nvSpPr>
        <p:spPr>
          <a:xfrm>
            <a:off x="872575" y="4080675"/>
            <a:ext cx="7363800" cy="33411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569CD6"/>
                </a:solidFill>
                <a:highlight>
                  <a:srgbClr val="1E1E1E"/>
                </a:highlight>
                <a:latin typeface="Courier New"/>
                <a:ea typeface="Courier New"/>
                <a:cs typeface="Courier New"/>
                <a:sym typeface="Courier New"/>
              </a:rPr>
              <a:t>class</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32BC8F"/>
                </a:solidFill>
                <a:highlight>
                  <a:srgbClr val="1E1E1E"/>
                </a:highlight>
                <a:latin typeface="Courier New"/>
                <a:ea typeface="Courier New"/>
                <a:cs typeface="Courier New"/>
                <a:sym typeface="Courier New"/>
              </a:rPr>
              <a:t>Pessoa</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nome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idade</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 = nome</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._idade = idade</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cumprimentar</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C586C0"/>
                </a:solidFill>
                <a:highlight>
                  <a:srgbClr val="1E1E1E"/>
                </a:highlight>
                <a:latin typeface="Courier New"/>
                <a:ea typeface="Courier New"/>
                <a:cs typeface="Courier New"/>
                <a:sym typeface="Courier New"/>
              </a:rPr>
              <a:t>return</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f</a:t>
            </a:r>
            <a:r>
              <a:rPr lang="en-US" sz="1750" b="0" i="0" u="none" strike="noStrike" cap="none">
                <a:solidFill>
                  <a:srgbClr val="CE9178"/>
                </a:solidFill>
                <a:highlight>
                  <a:srgbClr val="1E1E1E"/>
                </a:highlight>
                <a:latin typeface="Courier New"/>
                <a:ea typeface="Courier New"/>
                <a:cs typeface="Courier New"/>
                <a:sym typeface="Courier New"/>
              </a:rPr>
              <a:t>"Olá, meu nome é </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a:t>
            </a:r>
            <a:endParaRPr sz="1750" b="0" i="0" u="none" strike="noStrike" cap="none">
              <a:solidFill>
                <a:srgbClr val="CE9178"/>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50"/>
              <a:buFont typeface="Arial"/>
              <a:buNone/>
            </a:pPr>
            <a:endParaRPr sz="13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050"/>
              <a:buFont typeface="Arial"/>
              <a:buNone/>
            </a:pPr>
            <a:endParaRPr sz="2050" b="0" i="0" u="none" strike="noStrike" cap="none">
              <a:solidFill>
                <a:srgbClr val="2E95D3"/>
              </a:solidFill>
              <a:latin typeface="Courier New"/>
              <a:ea typeface="Courier New"/>
              <a:cs typeface="Courier New"/>
              <a:sym typeface="Courier New"/>
            </a:endParaRPr>
          </a:p>
        </p:txBody>
      </p:sp>
      <p:sp>
        <p:nvSpPr>
          <p:cNvPr id="295" name="Google Shape;295;g202fcdc784c_0_252"/>
          <p:cNvSpPr/>
          <p:nvPr/>
        </p:nvSpPr>
        <p:spPr>
          <a:xfrm>
            <a:off x="10253375" y="4080675"/>
            <a:ext cx="7213800" cy="33411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6" name="Google Shape;296;g202fcdc784c_0_252"/>
          <p:cNvSpPr txBox="1"/>
          <p:nvPr/>
        </p:nvSpPr>
        <p:spPr>
          <a:xfrm>
            <a:off x="3473050" y="7701325"/>
            <a:ext cx="10591500" cy="20154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4D4D4"/>
                </a:solidFill>
                <a:latin typeface="Courier New"/>
                <a:ea typeface="Courier New"/>
                <a:cs typeface="Courier New"/>
                <a:sym typeface="Courier New"/>
              </a:rPr>
              <a:t>pessoa = Pessoa</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CE9178"/>
                </a:solidFill>
                <a:latin typeface="Courier New"/>
                <a:ea typeface="Courier New"/>
                <a:cs typeface="Courier New"/>
                <a:sym typeface="Courier New"/>
              </a:rPr>
              <a:t>"João"</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 </a:t>
            </a:r>
            <a:r>
              <a:rPr lang="en-US" sz="1850" b="0" i="0" u="none" strike="noStrike" cap="none">
                <a:solidFill>
                  <a:srgbClr val="B5CEA8"/>
                </a:solidFill>
                <a:latin typeface="Courier New"/>
                <a:ea typeface="Courier New"/>
                <a:cs typeface="Courier New"/>
                <a:sym typeface="Courier New"/>
              </a:rPr>
              <a:t>25</a:t>
            </a:r>
            <a:r>
              <a:rPr lang="en-US" sz="1850" b="0" i="0" u="none" strike="noStrike" cap="none">
                <a:solidFill>
                  <a:srgbClr val="DCDCDC"/>
                </a:solidFill>
                <a:latin typeface="Courier New"/>
                <a:ea typeface="Courier New"/>
                <a:cs typeface="Courier New"/>
                <a:sym typeface="Courier New"/>
              </a:rPr>
              <a:t>)</a:t>
            </a:r>
            <a:endParaRPr sz="1850" b="0" i="0" u="none" strike="noStrike" cap="none">
              <a:solidFill>
                <a:srgbClr val="DCDCDC"/>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latin typeface="Courier New"/>
                <a:ea typeface="Courier New"/>
                <a:cs typeface="Courier New"/>
                <a:sym typeface="Courier New"/>
              </a:rPr>
              <a:t>print</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pessoa.cumprimentar</a:t>
            </a:r>
            <a:r>
              <a:rPr lang="en-US" sz="1850" b="0" i="0" u="none" strike="noStrike" cap="none">
                <a:solidFill>
                  <a:srgbClr val="DCDCDC"/>
                </a:solidFill>
                <a:latin typeface="Courier New"/>
                <a:ea typeface="Courier New"/>
                <a:cs typeface="Courier New"/>
                <a:sym typeface="Courier New"/>
              </a:rPr>
              <a:t>())</a:t>
            </a:r>
            <a:endParaRPr sz="1850" b="0" i="0" u="none" strike="noStrike" cap="none">
              <a:solidFill>
                <a:srgbClr val="DCDCDC"/>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4D4D4"/>
                </a:solidFill>
                <a:latin typeface="Courier New"/>
                <a:ea typeface="Courier New"/>
                <a:cs typeface="Courier New"/>
                <a:sym typeface="Courier New"/>
              </a:rPr>
              <a:t>estudante = Estudante</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CE9178"/>
                </a:solidFill>
                <a:latin typeface="Courier New"/>
                <a:ea typeface="Courier New"/>
                <a:cs typeface="Courier New"/>
                <a:sym typeface="Courier New"/>
              </a:rPr>
              <a:t>"Maria"</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 </a:t>
            </a:r>
            <a:r>
              <a:rPr lang="en-US" sz="1850" b="0" i="0" u="none" strike="noStrike" cap="none">
                <a:solidFill>
                  <a:srgbClr val="B5CEA8"/>
                </a:solidFill>
                <a:latin typeface="Courier New"/>
                <a:ea typeface="Courier New"/>
                <a:cs typeface="Courier New"/>
                <a:sym typeface="Courier New"/>
              </a:rPr>
              <a:t>20</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 </a:t>
            </a:r>
            <a:r>
              <a:rPr lang="en-US" sz="1850" b="0" i="0" u="none" strike="noStrike" cap="none">
                <a:solidFill>
                  <a:srgbClr val="CE9178"/>
                </a:solidFill>
                <a:latin typeface="Courier New"/>
                <a:ea typeface="Courier New"/>
                <a:cs typeface="Courier New"/>
                <a:sym typeface="Courier New"/>
              </a:rPr>
              <a:t>"Engenharia"</a:t>
            </a:r>
            <a:r>
              <a:rPr lang="en-US" sz="1850" b="0" i="0" u="none" strike="noStrike" cap="none">
                <a:solidFill>
                  <a:srgbClr val="DCDCDC"/>
                </a:solidFill>
                <a:latin typeface="Courier New"/>
                <a:ea typeface="Courier New"/>
                <a:cs typeface="Courier New"/>
                <a:sym typeface="Courier New"/>
              </a:rPr>
              <a:t>)</a:t>
            </a:r>
            <a:endParaRPr sz="1850" b="0" i="0" u="none" strike="noStrike" cap="none">
              <a:solidFill>
                <a:srgbClr val="DCDCDC"/>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latin typeface="Courier New"/>
                <a:ea typeface="Courier New"/>
                <a:cs typeface="Courier New"/>
                <a:sym typeface="Courier New"/>
              </a:rPr>
              <a:t>print</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estudante.cumprimentar</a:t>
            </a:r>
            <a:r>
              <a:rPr lang="en-US" sz="1850" b="0" i="0" u="none" strike="noStrike" cap="none">
                <a:solidFill>
                  <a:srgbClr val="DCDCDC"/>
                </a:solidFill>
                <a:latin typeface="Courier New"/>
                <a:ea typeface="Courier New"/>
                <a:cs typeface="Courier New"/>
                <a:sym typeface="Courier New"/>
              </a:rPr>
              <a:t>())</a:t>
            </a:r>
            <a:endParaRPr sz="1850" b="0" i="0" u="none" strike="noStrike" cap="none">
              <a:solidFill>
                <a:srgbClr val="DCDCDC"/>
              </a:solidFill>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850"/>
              <a:buFont typeface="Arial"/>
              <a:buNone/>
            </a:pPr>
            <a:r>
              <a:rPr lang="en-US" sz="1850" b="0" i="0" u="none" strike="noStrike" cap="none">
                <a:solidFill>
                  <a:srgbClr val="DCDCAA"/>
                </a:solidFill>
                <a:latin typeface="Courier New"/>
                <a:ea typeface="Courier New"/>
                <a:cs typeface="Courier New"/>
                <a:sym typeface="Courier New"/>
              </a:rPr>
              <a:t>print</a:t>
            </a:r>
            <a:r>
              <a:rPr lang="en-US" sz="1850" b="0" i="0" u="none" strike="noStrike" cap="none">
                <a:solidFill>
                  <a:srgbClr val="DCDCDC"/>
                </a:solidFill>
                <a:latin typeface="Courier New"/>
                <a:ea typeface="Courier New"/>
                <a:cs typeface="Courier New"/>
                <a:sym typeface="Courier New"/>
              </a:rPr>
              <a:t>(</a:t>
            </a:r>
            <a:r>
              <a:rPr lang="en-US" sz="1850" b="0" i="0" u="none" strike="noStrike" cap="none">
                <a:solidFill>
                  <a:srgbClr val="D4D4D4"/>
                </a:solidFill>
                <a:latin typeface="Courier New"/>
                <a:ea typeface="Courier New"/>
                <a:cs typeface="Courier New"/>
                <a:sym typeface="Courier New"/>
              </a:rPr>
              <a:t>estudante.estudar</a:t>
            </a:r>
            <a:r>
              <a:rPr lang="en-US" sz="1850" b="0" i="0" u="none" strike="noStrike" cap="none">
                <a:solidFill>
                  <a:srgbClr val="DCDCDC"/>
                </a:solidFill>
                <a:latin typeface="Courier New"/>
                <a:ea typeface="Courier New"/>
                <a:cs typeface="Courier New"/>
                <a:sym typeface="Courier New"/>
              </a:rPr>
              <a:t>())</a:t>
            </a:r>
            <a:endParaRPr sz="2050" b="0" i="0" u="none" strike="noStrike" cap="none">
              <a:solidFill>
                <a:srgbClr val="2E95D3"/>
              </a:solidFill>
              <a:latin typeface="Courier New"/>
              <a:ea typeface="Courier New"/>
              <a:cs typeface="Courier New"/>
              <a:sym typeface="Courier New"/>
            </a:endParaRPr>
          </a:p>
        </p:txBody>
      </p:sp>
      <p:sp>
        <p:nvSpPr>
          <p:cNvPr id="297" name="Google Shape;297;g202fcdc784c_0_252"/>
          <p:cNvSpPr txBox="1"/>
          <p:nvPr/>
        </p:nvSpPr>
        <p:spPr>
          <a:xfrm>
            <a:off x="10603575" y="4061925"/>
            <a:ext cx="6289200" cy="3012900"/>
          </a:xfrm>
          <a:prstGeom prst="rect">
            <a:avLst/>
          </a:prstGeom>
          <a:noFill/>
          <a:ln>
            <a:noFill/>
          </a:ln>
        </p:spPr>
        <p:txBody>
          <a:bodyPr spcFirstLastPara="1" wrap="square" lIns="91425" tIns="91425" rIns="91425" bIns="91425" anchor="t" anchorCtr="0">
            <a:spAutoFit/>
          </a:bodyPr>
          <a:lstStyle/>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569CD6"/>
                </a:solidFill>
                <a:highlight>
                  <a:srgbClr val="1E1E1E"/>
                </a:highlight>
                <a:latin typeface="Courier New"/>
                <a:ea typeface="Courier New"/>
                <a:cs typeface="Courier New"/>
                <a:sym typeface="Courier New"/>
              </a:rPr>
              <a:t>class</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4EC9B0"/>
                </a:solidFill>
                <a:highlight>
                  <a:srgbClr val="1E1E1E"/>
                </a:highlight>
                <a:latin typeface="Courier New"/>
                <a:ea typeface="Courier New"/>
                <a:cs typeface="Courier New"/>
                <a:sym typeface="Courier New"/>
              </a:rPr>
              <a:t>Estudante</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4EC9B0"/>
                </a:solidFill>
                <a:highlight>
                  <a:srgbClr val="1E1E1E"/>
                </a:highlight>
                <a:latin typeface="Courier New"/>
                <a:ea typeface="Courier New"/>
                <a:cs typeface="Courier New"/>
                <a:sym typeface="Courier New"/>
              </a:rPr>
              <a:t>Pessoa</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nome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idade</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curso</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super</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AA"/>
                </a:solidFill>
                <a:highlight>
                  <a:srgbClr val="1E1E1E"/>
                </a:highlight>
                <a:latin typeface="Courier New"/>
                <a:ea typeface="Courier New"/>
                <a:cs typeface="Courier New"/>
                <a:sym typeface="Courier New"/>
              </a:rPr>
              <a:t>__init__</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D4D4D4"/>
                </a:solidFill>
                <a:highlight>
                  <a:srgbClr val="1E1E1E"/>
                </a:highlight>
                <a:latin typeface="Courier New"/>
                <a:ea typeface="Courier New"/>
                <a:cs typeface="Courier New"/>
                <a:sym typeface="Courier New"/>
              </a:rPr>
              <a:t> idade</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._curso = curso</a:t>
            </a: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endParaRPr sz="1750" b="0" i="0" u="none" strike="noStrike" cap="none">
              <a:solidFill>
                <a:srgbClr val="D4D4D4"/>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def</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DCDCAA"/>
                </a:solidFill>
                <a:highlight>
                  <a:srgbClr val="1E1E1E"/>
                </a:highlight>
                <a:latin typeface="Courier New"/>
                <a:ea typeface="Courier New"/>
                <a:cs typeface="Courier New"/>
                <a:sym typeface="Courier New"/>
              </a:rPr>
              <a:t>estudar</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endParaRPr sz="1750" b="0" i="0" u="none" strike="noStrike" cap="none">
              <a:solidFill>
                <a:srgbClr val="DCDCDC"/>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750"/>
              <a:buFont typeface="Arial"/>
              <a:buNone/>
            </a:pP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C586C0"/>
                </a:solidFill>
                <a:highlight>
                  <a:srgbClr val="1E1E1E"/>
                </a:highlight>
                <a:latin typeface="Courier New"/>
                <a:ea typeface="Courier New"/>
                <a:cs typeface="Courier New"/>
                <a:sym typeface="Courier New"/>
              </a:rPr>
              <a:t>return</a:t>
            </a:r>
            <a:r>
              <a:rPr lang="en-US" sz="1750" b="0" i="0" u="none" strike="noStrike" cap="none">
                <a:solidFill>
                  <a:srgbClr val="D4D4D4"/>
                </a:solidFill>
                <a:highlight>
                  <a:srgbClr val="1E1E1E"/>
                </a:highlight>
                <a:latin typeface="Courier New"/>
                <a:ea typeface="Courier New"/>
                <a:cs typeface="Courier New"/>
                <a:sym typeface="Courier New"/>
              </a:rPr>
              <a:t> </a:t>
            </a:r>
            <a:r>
              <a:rPr lang="en-US" sz="1750" b="0" i="0" u="none" strike="noStrike" cap="none">
                <a:solidFill>
                  <a:srgbClr val="569CD6"/>
                </a:solidFill>
                <a:highlight>
                  <a:srgbClr val="1E1E1E"/>
                </a:highlight>
                <a:latin typeface="Courier New"/>
                <a:ea typeface="Courier New"/>
                <a:cs typeface="Courier New"/>
                <a:sym typeface="Courier New"/>
              </a:rPr>
              <a:t>f</a:t>
            </a:r>
            <a:r>
              <a:rPr lang="en-US" sz="1750" b="0" i="0" u="none" strike="noStrike" cap="none">
                <a:solidFill>
                  <a:srgbClr val="CE9178"/>
                </a:solidFill>
                <a:highlight>
                  <a:srgbClr val="1E1E1E"/>
                </a:highlight>
                <a:latin typeface="Courier New"/>
                <a:ea typeface="Courier New"/>
                <a:cs typeface="Courier New"/>
                <a:sym typeface="Courier New"/>
              </a:rPr>
              <a:t>"</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._nome</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 está estudando </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9CDCFE"/>
                </a:solidFill>
                <a:highlight>
                  <a:srgbClr val="1E1E1E"/>
                </a:highlight>
                <a:latin typeface="Courier New"/>
                <a:ea typeface="Courier New"/>
                <a:cs typeface="Courier New"/>
                <a:sym typeface="Courier New"/>
              </a:rPr>
              <a:t>self</a:t>
            </a:r>
            <a:r>
              <a:rPr lang="en-US" sz="1750" b="0" i="0" u="none" strike="noStrike" cap="none">
                <a:solidFill>
                  <a:srgbClr val="D4D4D4"/>
                </a:solidFill>
                <a:highlight>
                  <a:srgbClr val="1E1E1E"/>
                </a:highlight>
                <a:latin typeface="Courier New"/>
                <a:ea typeface="Courier New"/>
                <a:cs typeface="Courier New"/>
                <a:sym typeface="Courier New"/>
              </a:rPr>
              <a:t>._curso</a:t>
            </a:r>
            <a:r>
              <a:rPr lang="en-US" sz="1750" b="0" i="0" u="none" strike="noStrike" cap="none">
                <a:solidFill>
                  <a:srgbClr val="DCDCDC"/>
                </a:solidFill>
                <a:highlight>
                  <a:srgbClr val="1E1E1E"/>
                </a:highlight>
                <a:latin typeface="Courier New"/>
                <a:ea typeface="Courier New"/>
                <a:cs typeface="Courier New"/>
                <a:sym typeface="Courier New"/>
              </a:rPr>
              <a:t>}</a:t>
            </a:r>
            <a:r>
              <a:rPr lang="en-US" sz="1750" b="0" i="0" u="none" strike="noStrike" cap="none">
                <a:solidFill>
                  <a:srgbClr val="CE9178"/>
                </a:solidFill>
                <a:highlight>
                  <a:srgbClr val="1E1E1E"/>
                </a:highlight>
                <a:latin typeface="Courier New"/>
                <a:ea typeface="Courier New"/>
                <a:cs typeface="Courier New"/>
                <a:sym typeface="Courier New"/>
              </a:rPr>
              <a:t>."</a:t>
            </a:r>
            <a:endParaRPr sz="1750" b="0" i="0" u="none" strike="noStrike" cap="none">
              <a:solidFill>
                <a:srgbClr val="CE9178"/>
              </a:solidFill>
              <a:highlight>
                <a:srgbClr val="1E1E1E"/>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0dbaac65cd_0_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03" name="Google Shape;303;g20dbaac65cd_0_0"/>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 - MÚLTIPLA</a:t>
            </a:r>
            <a:endParaRPr sz="6000" b="1" i="0" u="none" strike="noStrike" cap="none">
              <a:solidFill>
                <a:srgbClr val="D9BD34"/>
              </a:solidFill>
              <a:latin typeface="Calibri"/>
              <a:ea typeface="Calibri"/>
              <a:cs typeface="Calibri"/>
              <a:sym typeface="Calibri"/>
            </a:endParaRPr>
          </a:p>
        </p:txBody>
      </p:sp>
      <p:sp>
        <p:nvSpPr>
          <p:cNvPr id="304" name="Google Shape;304;g20dbaac65cd_0_0"/>
          <p:cNvSpPr txBox="1"/>
          <p:nvPr/>
        </p:nvSpPr>
        <p:spPr>
          <a:xfrm>
            <a:off x="539750" y="2605000"/>
            <a:ext cx="175224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A</a:t>
            </a:r>
            <a:r>
              <a:rPr lang="en-US" sz="2800" b="0" i="0" u="none" strike="noStrike" cap="none">
                <a:solidFill>
                  <a:schemeClr val="lt1"/>
                </a:solidFill>
                <a:latin typeface="Arial"/>
                <a:ea typeface="Arial"/>
                <a:cs typeface="Arial"/>
                <a:sym typeface="Arial"/>
              </a:rPr>
              <a:t> </a:t>
            </a:r>
            <a:r>
              <a:rPr lang="en-US" sz="2800" b="1" i="0" u="none" strike="noStrike" cap="none">
                <a:solidFill>
                  <a:srgbClr val="D9BD34"/>
                </a:solidFill>
                <a:latin typeface="Arial"/>
                <a:ea typeface="Arial"/>
                <a:cs typeface="Arial"/>
                <a:sym typeface="Arial"/>
              </a:rPr>
              <a:t>herança múltipla</a:t>
            </a:r>
            <a:r>
              <a:rPr lang="en-US" sz="2800" b="0" i="0" u="none" strike="noStrike" cap="none">
                <a:solidFill>
                  <a:schemeClr val="lt1"/>
                </a:solidFill>
                <a:latin typeface="Arial"/>
                <a:ea typeface="Arial"/>
                <a:cs typeface="Arial"/>
                <a:sym typeface="Arial"/>
              </a:rPr>
              <a:t> é um recurso da programação orientada a objetos que permite a uma classe herdar atributos e métodos de mais de uma classe base. Permite reutilizar o código de múltiplas classes base, promovendo a modularidade e a manutenção do código. Facilita a criação de classes que combinam funcionalidades diversas, sem a necessidade de reescrever o código existente.</a:t>
            </a:r>
            <a:endParaRPr sz="2800" b="0" i="0" u="none" strike="noStrike" cap="none">
              <a:solidFill>
                <a:schemeClr val="lt1"/>
              </a:solidFill>
              <a:latin typeface="Arial"/>
              <a:ea typeface="Arial"/>
              <a:cs typeface="Arial"/>
              <a:sym typeface="Arial"/>
            </a:endParaRPr>
          </a:p>
        </p:txBody>
      </p:sp>
      <p:pic>
        <p:nvPicPr>
          <p:cNvPr id="305" name="Google Shape;305;g20dbaac65cd_0_0"/>
          <p:cNvPicPr preferRelativeResize="0"/>
          <p:nvPr/>
        </p:nvPicPr>
        <p:blipFill rotWithShape="1">
          <a:blip r:embed="rId3">
            <a:alphaModFix/>
          </a:blip>
          <a:srcRect/>
          <a:stretch/>
        </p:blipFill>
        <p:spPr>
          <a:xfrm>
            <a:off x="181602" y="5891100"/>
            <a:ext cx="17966849" cy="406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0dbaac65cd_0_58"/>
          <p:cNvSpPr/>
          <p:nvPr/>
        </p:nvSpPr>
        <p:spPr>
          <a:xfrm>
            <a:off x="376475" y="2027925"/>
            <a:ext cx="17651700" cy="7980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1" name="Google Shape;311;g20dbaac65cd_0_58"/>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2" name="Google Shape;312;g20dbaac65cd_0_58"/>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 - MÚLTIPLA</a:t>
            </a:r>
            <a:endParaRPr sz="6000" b="1" i="0" u="none" strike="noStrike" cap="none">
              <a:solidFill>
                <a:srgbClr val="D9BD34"/>
              </a:solidFill>
              <a:latin typeface="Calibri"/>
              <a:ea typeface="Calibri"/>
              <a:cs typeface="Calibri"/>
              <a:sym typeface="Calibri"/>
            </a:endParaRPr>
          </a:p>
        </p:txBody>
      </p:sp>
      <p:pic>
        <p:nvPicPr>
          <p:cNvPr id="313" name="Google Shape;313;g20dbaac65cd_0_58"/>
          <p:cNvPicPr preferRelativeResize="0"/>
          <p:nvPr/>
        </p:nvPicPr>
        <p:blipFill rotWithShape="1">
          <a:blip r:embed="rId3">
            <a:alphaModFix/>
          </a:blip>
          <a:srcRect l="20589" t="50966" r="57344" b="3769"/>
          <a:stretch/>
        </p:blipFill>
        <p:spPr>
          <a:xfrm>
            <a:off x="376475" y="6268550"/>
            <a:ext cx="2269076" cy="2820500"/>
          </a:xfrm>
          <a:prstGeom prst="rect">
            <a:avLst/>
          </a:prstGeom>
          <a:noFill/>
          <a:ln>
            <a:noFill/>
          </a:ln>
        </p:spPr>
      </p:pic>
      <p:pic>
        <p:nvPicPr>
          <p:cNvPr id="314" name="Google Shape;314;g20dbaac65cd_0_58"/>
          <p:cNvPicPr preferRelativeResize="0"/>
          <p:nvPr/>
        </p:nvPicPr>
        <p:blipFill rotWithShape="1">
          <a:blip r:embed="rId3">
            <a:alphaModFix/>
          </a:blip>
          <a:srcRect l="62555" t="51907" r="15947" b="2827"/>
          <a:stretch/>
        </p:blipFill>
        <p:spPr>
          <a:xfrm>
            <a:off x="8925250" y="6335050"/>
            <a:ext cx="2210550" cy="2820500"/>
          </a:xfrm>
          <a:prstGeom prst="rect">
            <a:avLst/>
          </a:prstGeom>
          <a:noFill/>
          <a:ln>
            <a:noFill/>
          </a:ln>
        </p:spPr>
      </p:pic>
      <p:sp>
        <p:nvSpPr>
          <p:cNvPr id="315" name="Google Shape;315;g20dbaac65cd_0_58"/>
          <p:cNvSpPr txBox="1"/>
          <p:nvPr/>
        </p:nvSpPr>
        <p:spPr>
          <a:xfrm>
            <a:off x="10913675" y="6416825"/>
            <a:ext cx="6960300" cy="24012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E95D3"/>
                </a:solidFill>
                <a:latin typeface="Courier New"/>
                <a:ea typeface="Courier New"/>
                <a:cs typeface="Courier New"/>
                <a:sym typeface="Courier New"/>
              </a:rPr>
              <a:t>class</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Pai</a:t>
            </a:r>
            <a:r>
              <a:rPr lang="en-US" sz="1800" b="0" i="0" u="none" strike="noStrike" cap="none">
                <a:solidFill>
                  <a:srgbClr val="FFFFFF"/>
                </a:solidFill>
                <a:latin typeface="Courier New"/>
                <a:ea typeface="Courier New"/>
                <a:cs typeface="Courier New"/>
                <a:sym typeface="Courier New"/>
              </a:rPr>
              <a:t>(</a:t>
            </a:r>
            <a:r>
              <a:rPr lang="en-US" sz="1800" b="0" i="0" u="none" strike="noStrike" cap="none">
                <a:solidFill>
                  <a:srgbClr val="F22C3D"/>
                </a:solidFill>
                <a:latin typeface="Courier New"/>
                <a:ea typeface="Courier New"/>
                <a:cs typeface="Courier New"/>
                <a:sym typeface="Courier New"/>
              </a:rPr>
              <a:t>Base</a:t>
            </a:r>
            <a:r>
              <a:rPr lang="en-US" sz="1800" b="0" i="0" u="none" strike="noStrike" cap="none">
                <a:solidFill>
                  <a:srgbClr val="FFFFFF"/>
                </a:solidFill>
                <a:latin typeface="Courier New"/>
                <a:ea typeface="Courier New"/>
                <a:cs typeface="Courier New"/>
                <a:sym typeface="Courier New"/>
              </a:rPr>
              <a:t>):</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__init__</a:t>
            </a:r>
            <a:r>
              <a:rPr lang="en-US" sz="1800" b="0" i="0" u="none" strike="noStrike" cap="none">
                <a:solidFill>
                  <a:srgbClr val="FFFFFF"/>
                </a:solidFill>
                <a:latin typeface="Courier New"/>
                <a:ea typeface="Courier New"/>
                <a:cs typeface="Courier New"/>
                <a:sym typeface="Courier New"/>
              </a:rPr>
              <a:t>(self, nome, cor_olho, cor_cabelo):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E9950C"/>
                </a:solidFill>
                <a:latin typeface="Courier New"/>
                <a:ea typeface="Courier New"/>
                <a:cs typeface="Courier New"/>
                <a:sym typeface="Courier New"/>
              </a:rPr>
              <a:t>super</a:t>
            </a:r>
            <a:r>
              <a:rPr lang="en-US" sz="1800" b="0" i="0" u="none" strike="noStrike" cap="none">
                <a:solidFill>
                  <a:srgbClr val="FFFFFF"/>
                </a:solidFill>
                <a:latin typeface="Courier New"/>
                <a:ea typeface="Courier New"/>
                <a:cs typeface="Courier New"/>
                <a:sym typeface="Courier New"/>
              </a:rPr>
              <a:t>().__init__(nome, cor_olho)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self.cor_cabelo = cor_cabelo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cantar</a:t>
            </a:r>
            <a:r>
              <a:rPr lang="en-US" sz="1800" b="0" i="0" u="none" strike="noStrike" cap="none">
                <a:solidFill>
                  <a:srgbClr val="FFFFFF"/>
                </a:solidFill>
                <a:latin typeface="Courier New"/>
                <a:ea typeface="Courier New"/>
                <a:cs typeface="Courier New"/>
                <a:sym typeface="Courier New"/>
              </a:rPr>
              <a:t>(self):</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return</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00A67D"/>
                </a:solidFill>
                <a:latin typeface="Courier New"/>
                <a:ea typeface="Courier New"/>
                <a:cs typeface="Courier New"/>
                <a:sym typeface="Courier New"/>
              </a:rPr>
              <a:t>f"{self.nome} está cantando."</a:t>
            </a:r>
            <a:endParaRPr sz="1800" b="0" i="0" u="none" strike="noStrike" cap="none">
              <a:solidFill>
                <a:srgbClr val="2E95D3"/>
              </a:solidFill>
              <a:latin typeface="Courier New"/>
              <a:ea typeface="Courier New"/>
              <a:cs typeface="Courier New"/>
              <a:sym typeface="Courier New"/>
            </a:endParaRPr>
          </a:p>
        </p:txBody>
      </p:sp>
      <p:sp>
        <p:nvSpPr>
          <p:cNvPr id="316" name="Google Shape;316;g20dbaac65cd_0_58"/>
          <p:cNvSpPr txBox="1"/>
          <p:nvPr/>
        </p:nvSpPr>
        <p:spPr>
          <a:xfrm>
            <a:off x="2468950" y="6335050"/>
            <a:ext cx="6274200" cy="24012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E95D3"/>
                </a:solidFill>
                <a:latin typeface="Courier New"/>
                <a:ea typeface="Courier New"/>
                <a:cs typeface="Courier New"/>
                <a:sym typeface="Courier New"/>
              </a:rPr>
              <a:t>class</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Mae</a:t>
            </a:r>
            <a:r>
              <a:rPr lang="en-US" sz="1800" b="0" i="0" u="none" strike="noStrike" cap="none">
                <a:solidFill>
                  <a:srgbClr val="FFFFFF"/>
                </a:solidFill>
                <a:latin typeface="Courier New"/>
                <a:ea typeface="Courier New"/>
                <a:cs typeface="Courier New"/>
                <a:sym typeface="Courier New"/>
              </a:rPr>
              <a:t>(</a:t>
            </a:r>
            <a:r>
              <a:rPr lang="en-US" sz="1800" b="0" i="0" u="none" strike="noStrike" cap="none">
                <a:solidFill>
                  <a:srgbClr val="F22C3D"/>
                </a:solidFill>
                <a:latin typeface="Courier New"/>
                <a:ea typeface="Courier New"/>
                <a:cs typeface="Courier New"/>
                <a:sym typeface="Courier New"/>
              </a:rPr>
              <a:t>Base</a:t>
            </a:r>
            <a:r>
              <a:rPr lang="en-US" sz="1800" b="0" i="0" u="none" strike="noStrike" cap="none">
                <a:solidFill>
                  <a:srgbClr val="FFFFFF"/>
                </a:solidFill>
                <a:latin typeface="Courier New"/>
                <a:ea typeface="Courier New"/>
                <a:cs typeface="Courier New"/>
                <a:sym typeface="Courier New"/>
              </a:rPr>
              <a:t>):</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__init__</a:t>
            </a:r>
            <a:r>
              <a:rPr lang="en-US" sz="1800" b="0" i="0" u="none" strike="noStrike" cap="none">
                <a:solidFill>
                  <a:srgbClr val="FFFFFF"/>
                </a:solidFill>
                <a:latin typeface="Courier New"/>
                <a:ea typeface="Courier New"/>
                <a:cs typeface="Courier New"/>
                <a:sym typeface="Courier New"/>
              </a:rPr>
              <a:t>(self, nome, cor_olho, cor_pele):</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E9950C"/>
                </a:solidFill>
                <a:latin typeface="Courier New"/>
                <a:ea typeface="Courier New"/>
                <a:cs typeface="Courier New"/>
                <a:sym typeface="Courier New"/>
              </a:rPr>
              <a:t>super</a:t>
            </a:r>
            <a:r>
              <a:rPr lang="en-US" sz="1800" b="0" i="0" u="none" strike="noStrike" cap="none">
                <a:solidFill>
                  <a:srgbClr val="FFFFFF"/>
                </a:solidFill>
                <a:latin typeface="Courier New"/>
                <a:ea typeface="Courier New"/>
                <a:cs typeface="Courier New"/>
                <a:sym typeface="Courier New"/>
              </a:rPr>
              <a:t>().__init__(nome, cor_olho)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self.cor_pele = cor_pele</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dancar</a:t>
            </a:r>
            <a:r>
              <a:rPr lang="en-US" sz="1800" b="0" i="0" u="none" strike="noStrike" cap="none">
                <a:solidFill>
                  <a:srgbClr val="FFFFFF"/>
                </a:solidFill>
                <a:latin typeface="Courier New"/>
                <a:ea typeface="Courier New"/>
                <a:cs typeface="Courier New"/>
                <a:sym typeface="Courier New"/>
              </a:rPr>
              <a:t>(self):</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return</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00A67D"/>
                </a:solidFill>
                <a:latin typeface="Courier New"/>
                <a:ea typeface="Courier New"/>
                <a:cs typeface="Courier New"/>
                <a:sym typeface="Courier New"/>
              </a:rPr>
              <a:t>f"{self.nome} está dançando."</a:t>
            </a:r>
            <a:endParaRPr sz="1800" b="0" i="0" u="none" strike="noStrike" cap="none">
              <a:solidFill>
                <a:srgbClr val="2E95D3"/>
              </a:solidFill>
              <a:latin typeface="Courier New"/>
              <a:ea typeface="Courier New"/>
              <a:cs typeface="Courier New"/>
              <a:sym typeface="Courier New"/>
            </a:endParaRPr>
          </a:p>
        </p:txBody>
      </p:sp>
      <p:pic>
        <p:nvPicPr>
          <p:cNvPr id="317" name="Google Shape;317;g20dbaac65cd_0_58"/>
          <p:cNvPicPr preferRelativeResize="0"/>
          <p:nvPr/>
        </p:nvPicPr>
        <p:blipFill rotWithShape="1">
          <a:blip r:embed="rId3">
            <a:alphaModFix/>
          </a:blip>
          <a:srcRect l="41347" t="2154" r="13600" b="61326"/>
          <a:stretch/>
        </p:blipFill>
        <p:spPr>
          <a:xfrm>
            <a:off x="5744825" y="2291212"/>
            <a:ext cx="4632825" cy="2275575"/>
          </a:xfrm>
          <a:prstGeom prst="rect">
            <a:avLst/>
          </a:prstGeom>
          <a:noFill/>
          <a:ln>
            <a:noFill/>
          </a:ln>
        </p:spPr>
      </p:pic>
      <p:sp>
        <p:nvSpPr>
          <p:cNvPr id="318" name="Google Shape;318;g20dbaac65cd_0_58"/>
          <p:cNvSpPr txBox="1"/>
          <p:nvPr/>
        </p:nvSpPr>
        <p:spPr>
          <a:xfrm>
            <a:off x="7866450" y="2291225"/>
            <a:ext cx="6274200" cy="35865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2E95D3"/>
                </a:solidFill>
                <a:latin typeface="Courier New"/>
                <a:ea typeface="Courier New"/>
                <a:cs typeface="Courier New"/>
                <a:sym typeface="Courier New"/>
              </a:rPr>
              <a:t>class</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F22C3D"/>
                </a:solidFill>
                <a:latin typeface="Courier New"/>
                <a:ea typeface="Courier New"/>
                <a:cs typeface="Courier New"/>
                <a:sym typeface="Courier New"/>
              </a:rPr>
              <a:t>Base</a:t>
            </a:r>
            <a:r>
              <a:rPr lang="en-US" sz="1700" b="0" i="0" u="none" strike="noStrike" cap="none">
                <a:solidFill>
                  <a:srgbClr val="FFFFFF"/>
                </a:solidFill>
                <a:latin typeface="Courier New"/>
                <a:ea typeface="Courier New"/>
                <a:cs typeface="Courier New"/>
                <a:sym typeface="Courier New"/>
              </a:rPr>
              <a:t>:</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2E95D3"/>
                </a:solidFill>
                <a:latin typeface="Courier New"/>
                <a:ea typeface="Courier New"/>
                <a:cs typeface="Courier New"/>
                <a:sym typeface="Courier New"/>
              </a:rPr>
              <a:t>def</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F22C3D"/>
                </a:solidFill>
                <a:latin typeface="Courier New"/>
                <a:ea typeface="Courier New"/>
                <a:cs typeface="Courier New"/>
                <a:sym typeface="Courier New"/>
              </a:rPr>
              <a:t>__init__</a:t>
            </a:r>
            <a:r>
              <a:rPr lang="en-US" sz="1700" b="0" i="0" u="none" strike="noStrike" cap="none">
                <a:solidFill>
                  <a:srgbClr val="FFFFFF"/>
                </a:solidFill>
                <a:latin typeface="Courier New"/>
                <a:ea typeface="Courier New"/>
                <a:cs typeface="Courier New"/>
                <a:sym typeface="Courier New"/>
              </a:rPr>
              <a:t>(self, nome, cor_olho):</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self.nome = nome</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self.cor_olho = cor_olho</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endParaRPr sz="1700" b="0" i="0" u="none" strike="noStrike" cap="none">
              <a:solidFill>
                <a:srgbClr val="FFFF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00"/>
              <a:buFont typeface="Arial"/>
              <a:buNone/>
            </a:pPr>
            <a:r>
              <a:rPr lang="en-US" sz="1700" b="0" i="0" u="none" strike="noStrike" cap="none">
                <a:solidFill>
                  <a:srgbClr val="2E95D3"/>
                </a:solidFill>
                <a:latin typeface="Courier New"/>
                <a:ea typeface="Courier New"/>
                <a:cs typeface="Courier New"/>
                <a:sym typeface="Courier New"/>
              </a:rPr>
              <a:t>def</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F22C3D"/>
                </a:solidFill>
                <a:latin typeface="Courier New"/>
                <a:ea typeface="Courier New"/>
                <a:cs typeface="Courier New"/>
                <a:sym typeface="Courier New"/>
              </a:rPr>
              <a:t>andar</a:t>
            </a:r>
            <a:r>
              <a:rPr lang="en-US" sz="1700" b="0" i="0" u="none" strike="noStrike" cap="none">
                <a:solidFill>
                  <a:srgbClr val="FFFFFF"/>
                </a:solidFill>
                <a:latin typeface="Courier New"/>
                <a:ea typeface="Courier New"/>
                <a:cs typeface="Courier New"/>
                <a:sym typeface="Courier New"/>
              </a:rPr>
              <a:t>(self):</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2E95D3"/>
                </a:solidFill>
                <a:latin typeface="Courier New"/>
                <a:ea typeface="Courier New"/>
                <a:cs typeface="Courier New"/>
                <a:sym typeface="Courier New"/>
              </a:rPr>
              <a:t>return</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00A67D"/>
                </a:solidFill>
                <a:latin typeface="Courier New"/>
                <a:ea typeface="Courier New"/>
                <a:cs typeface="Courier New"/>
                <a:sym typeface="Courier New"/>
              </a:rPr>
              <a:t>f"{self.nome} está andando."</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endParaRPr sz="1700" b="0" i="0" u="none" strike="noStrike" cap="none">
              <a:solidFill>
                <a:srgbClr val="FFFF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00"/>
              <a:buFont typeface="Arial"/>
              <a:buNone/>
            </a:pPr>
            <a:r>
              <a:rPr lang="en-US" sz="1700" b="0" i="0" u="none" strike="noStrike" cap="none">
                <a:solidFill>
                  <a:srgbClr val="2E95D3"/>
                </a:solidFill>
                <a:latin typeface="Courier New"/>
                <a:ea typeface="Courier New"/>
                <a:cs typeface="Courier New"/>
                <a:sym typeface="Courier New"/>
              </a:rPr>
              <a:t>def</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F22C3D"/>
                </a:solidFill>
                <a:latin typeface="Courier New"/>
                <a:ea typeface="Courier New"/>
                <a:cs typeface="Courier New"/>
                <a:sym typeface="Courier New"/>
              </a:rPr>
              <a:t>comer</a:t>
            </a:r>
            <a:r>
              <a:rPr lang="en-US" sz="1700" b="0" i="0" u="none" strike="noStrike" cap="none">
                <a:solidFill>
                  <a:srgbClr val="FFFFFF"/>
                </a:solidFill>
                <a:latin typeface="Courier New"/>
                <a:ea typeface="Courier New"/>
                <a:cs typeface="Courier New"/>
                <a:sym typeface="Courier New"/>
              </a:rPr>
              <a:t>(self):</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2E95D3"/>
                </a:solidFill>
                <a:latin typeface="Courier New"/>
                <a:ea typeface="Courier New"/>
                <a:cs typeface="Courier New"/>
                <a:sym typeface="Courier New"/>
              </a:rPr>
              <a:t>return</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00A67D"/>
                </a:solidFill>
                <a:latin typeface="Courier New"/>
                <a:ea typeface="Courier New"/>
                <a:cs typeface="Courier New"/>
                <a:sym typeface="Courier New"/>
              </a:rPr>
              <a:t>f"{self.nome} está comendo."</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endParaRPr sz="1700" b="0" i="0" u="none" strike="noStrike" cap="none">
              <a:solidFill>
                <a:srgbClr val="FFFF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00"/>
              <a:buFont typeface="Arial"/>
              <a:buNone/>
            </a:pPr>
            <a:r>
              <a:rPr lang="en-US" sz="1700" b="0" i="0" u="none" strike="noStrike" cap="none">
                <a:solidFill>
                  <a:srgbClr val="2E95D3"/>
                </a:solidFill>
                <a:latin typeface="Courier New"/>
                <a:ea typeface="Courier New"/>
                <a:cs typeface="Courier New"/>
                <a:sym typeface="Courier New"/>
              </a:rPr>
              <a:t>def</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F22C3D"/>
                </a:solidFill>
                <a:latin typeface="Courier New"/>
                <a:ea typeface="Courier New"/>
                <a:cs typeface="Courier New"/>
                <a:sym typeface="Courier New"/>
              </a:rPr>
              <a:t>dormir</a:t>
            </a:r>
            <a:r>
              <a:rPr lang="en-US" sz="1700" b="0" i="0" u="none" strike="noStrike" cap="none">
                <a:solidFill>
                  <a:srgbClr val="FFFFFF"/>
                </a:solidFill>
                <a:latin typeface="Courier New"/>
                <a:ea typeface="Courier New"/>
                <a:cs typeface="Courier New"/>
                <a:sym typeface="Courier New"/>
              </a:rPr>
              <a:t>(self):</a:t>
            </a:r>
            <a:endParaRPr sz="17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2E95D3"/>
                </a:solidFill>
                <a:latin typeface="Courier New"/>
                <a:ea typeface="Courier New"/>
                <a:cs typeface="Courier New"/>
                <a:sym typeface="Courier New"/>
              </a:rPr>
              <a:t>return</a:t>
            </a:r>
            <a:r>
              <a:rPr lang="en-US" sz="1700" b="0" i="0" u="none" strike="noStrike" cap="none">
                <a:solidFill>
                  <a:srgbClr val="FFFFFF"/>
                </a:solidFill>
                <a:latin typeface="Courier New"/>
                <a:ea typeface="Courier New"/>
                <a:cs typeface="Courier New"/>
                <a:sym typeface="Courier New"/>
              </a:rPr>
              <a:t> </a:t>
            </a:r>
            <a:r>
              <a:rPr lang="en-US" sz="1700" b="0" i="0" u="none" strike="noStrike" cap="none">
                <a:solidFill>
                  <a:srgbClr val="00A67D"/>
                </a:solidFill>
                <a:latin typeface="Courier New"/>
                <a:ea typeface="Courier New"/>
                <a:cs typeface="Courier New"/>
                <a:sym typeface="Courier New"/>
              </a:rPr>
              <a:t>f"{self.nome} está dormindo."</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0dbaac65cd_0_42"/>
          <p:cNvSpPr/>
          <p:nvPr/>
        </p:nvSpPr>
        <p:spPr>
          <a:xfrm>
            <a:off x="376475" y="2027925"/>
            <a:ext cx="17651700" cy="7980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4" name="Google Shape;324;g20dbaac65cd_0_42"/>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25" name="Google Shape;325;g20dbaac65cd_0_42"/>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HERANÇA- MÚLTIPLA </a:t>
            </a:r>
            <a:endParaRPr sz="6000" b="1" i="0" u="none" strike="noStrike" cap="none">
              <a:solidFill>
                <a:srgbClr val="D9BD34"/>
              </a:solidFill>
              <a:latin typeface="Calibri"/>
              <a:ea typeface="Calibri"/>
              <a:cs typeface="Calibri"/>
              <a:sym typeface="Calibri"/>
            </a:endParaRPr>
          </a:p>
        </p:txBody>
      </p:sp>
      <p:pic>
        <p:nvPicPr>
          <p:cNvPr id="326" name="Google Shape;326;g20dbaac65cd_0_42"/>
          <p:cNvPicPr preferRelativeResize="0"/>
          <p:nvPr/>
        </p:nvPicPr>
        <p:blipFill rotWithShape="1">
          <a:blip r:embed="rId3">
            <a:alphaModFix/>
          </a:blip>
          <a:srcRect l="20589" t="50966" r="57344" b="3769"/>
          <a:stretch/>
        </p:blipFill>
        <p:spPr>
          <a:xfrm>
            <a:off x="547700" y="2301075"/>
            <a:ext cx="2269076" cy="2820500"/>
          </a:xfrm>
          <a:prstGeom prst="rect">
            <a:avLst/>
          </a:prstGeom>
          <a:noFill/>
          <a:ln>
            <a:noFill/>
          </a:ln>
        </p:spPr>
      </p:pic>
      <p:pic>
        <p:nvPicPr>
          <p:cNvPr id="327" name="Google Shape;327;g20dbaac65cd_0_42"/>
          <p:cNvPicPr preferRelativeResize="0"/>
          <p:nvPr/>
        </p:nvPicPr>
        <p:blipFill rotWithShape="1">
          <a:blip r:embed="rId3">
            <a:alphaModFix/>
          </a:blip>
          <a:srcRect l="62555" t="51907" r="15947" b="2827"/>
          <a:stretch/>
        </p:blipFill>
        <p:spPr>
          <a:xfrm>
            <a:off x="8913500" y="2215025"/>
            <a:ext cx="2210550" cy="2820500"/>
          </a:xfrm>
          <a:prstGeom prst="rect">
            <a:avLst/>
          </a:prstGeom>
          <a:noFill/>
          <a:ln>
            <a:noFill/>
          </a:ln>
        </p:spPr>
      </p:pic>
      <p:sp>
        <p:nvSpPr>
          <p:cNvPr id="328" name="Google Shape;328;g20dbaac65cd_0_42"/>
          <p:cNvSpPr txBox="1"/>
          <p:nvPr/>
        </p:nvSpPr>
        <p:spPr>
          <a:xfrm>
            <a:off x="10913675" y="2301075"/>
            <a:ext cx="6960300" cy="24012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E95D3"/>
                </a:solidFill>
                <a:latin typeface="Courier New"/>
                <a:ea typeface="Courier New"/>
                <a:cs typeface="Courier New"/>
                <a:sym typeface="Courier New"/>
              </a:rPr>
              <a:t>class</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Pai</a:t>
            </a:r>
            <a:r>
              <a:rPr lang="en-US" sz="1800" b="0" i="0" u="none" strike="noStrike" cap="none">
                <a:solidFill>
                  <a:srgbClr val="FFFFFF"/>
                </a:solidFill>
                <a:latin typeface="Courier New"/>
                <a:ea typeface="Courier New"/>
                <a:cs typeface="Courier New"/>
                <a:sym typeface="Courier New"/>
              </a:rPr>
              <a:t>(</a:t>
            </a:r>
            <a:r>
              <a:rPr lang="en-US" sz="1800" b="0" i="0" u="none" strike="noStrike" cap="none">
                <a:solidFill>
                  <a:srgbClr val="F22C3D"/>
                </a:solidFill>
                <a:latin typeface="Courier New"/>
                <a:ea typeface="Courier New"/>
                <a:cs typeface="Courier New"/>
                <a:sym typeface="Courier New"/>
              </a:rPr>
              <a:t>Base</a:t>
            </a:r>
            <a:r>
              <a:rPr lang="en-US" sz="1800" b="0" i="0" u="none" strike="noStrike" cap="none">
                <a:solidFill>
                  <a:srgbClr val="FFFFFF"/>
                </a:solidFill>
                <a:latin typeface="Courier New"/>
                <a:ea typeface="Courier New"/>
                <a:cs typeface="Courier New"/>
                <a:sym typeface="Courier New"/>
              </a:rPr>
              <a:t>):</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__init__</a:t>
            </a:r>
            <a:r>
              <a:rPr lang="en-US" sz="1800" b="0" i="0" u="none" strike="noStrike" cap="none">
                <a:solidFill>
                  <a:srgbClr val="FFFFFF"/>
                </a:solidFill>
                <a:latin typeface="Courier New"/>
                <a:ea typeface="Courier New"/>
                <a:cs typeface="Courier New"/>
                <a:sym typeface="Courier New"/>
              </a:rPr>
              <a:t>(self, nome, cor_olho, cor_cabelo):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E9950C"/>
                </a:solidFill>
                <a:latin typeface="Courier New"/>
                <a:ea typeface="Courier New"/>
                <a:cs typeface="Courier New"/>
                <a:sym typeface="Courier New"/>
              </a:rPr>
              <a:t>super</a:t>
            </a:r>
            <a:r>
              <a:rPr lang="en-US" sz="1800" b="0" i="0" u="none" strike="noStrike" cap="none">
                <a:solidFill>
                  <a:srgbClr val="FFFFFF"/>
                </a:solidFill>
                <a:latin typeface="Courier New"/>
                <a:ea typeface="Courier New"/>
                <a:cs typeface="Courier New"/>
                <a:sym typeface="Courier New"/>
              </a:rPr>
              <a:t>().__init__(nome, cor_olho)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self.cor_cabelo = cor_cabelo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cantar</a:t>
            </a:r>
            <a:r>
              <a:rPr lang="en-US" sz="1800" b="0" i="0" u="none" strike="noStrike" cap="none">
                <a:solidFill>
                  <a:srgbClr val="FFFFFF"/>
                </a:solidFill>
                <a:latin typeface="Courier New"/>
                <a:ea typeface="Courier New"/>
                <a:cs typeface="Courier New"/>
                <a:sym typeface="Courier New"/>
              </a:rPr>
              <a:t>(self):</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return</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00A67D"/>
                </a:solidFill>
                <a:latin typeface="Courier New"/>
                <a:ea typeface="Courier New"/>
                <a:cs typeface="Courier New"/>
                <a:sym typeface="Courier New"/>
              </a:rPr>
              <a:t>f"{self.nome} está cantando."</a:t>
            </a:r>
            <a:endParaRPr sz="1800" b="0" i="0" u="none" strike="noStrike" cap="none">
              <a:solidFill>
                <a:srgbClr val="2E95D3"/>
              </a:solidFill>
              <a:latin typeface="Courier New"/>
              <a:ea typeface="Courier New"/>
              <a:cs typeface="Courier New"/>
              <a:sym typeface="Courier New"/>
            </a:endParaRPr>
          </a:p>
        </p:txBody>
      </p:sp>
      <p:sp>
        <p:nvSpPr>
          <p:cNvPr id="329" name="Google Shape;329;g20dbaac65cd_0_42"/>
          <p:cNvSpPr txBox="1"/>
          <p:nvPr/>
        </p:nvSpPr>
        <p:spPr>
          <a:xfrm>
            <a:off x="2639300" y="2360400"/>
            <a:ext cx="6274200" cy="24012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2E95D3"/>
                </a:solidFill>
                <a:latin typeface="Courier New"/>
                <a:ea typeface="Courier New"/>
                <a:cs typeface="Courier New"/>
                <a:sym typeface="Courier New"/>
              </a:rPr>
              <a:t>class</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Mae</a:t>
            </a:r>
            <a:r>
              <a:rPr lang="en-US" sz="1800" b="0" i="0" u="none" strike="noStrike" cap="none">
                <a:solidFill>
                  <a:srgbClr val="FFFFFF"/>
                </a:solidFill>
                <a:latin typeface="Courier New"/>
                <a:ea typeface="Courier New"/>
                <a:cs typeface="Courier New"/>
                <a:sym typeface="Courier New"/>
              </a:rPr>
              <a:t>(</a:t>
            </a:r>
            <a:r>
              <a:rPr lang="en-US" sz="1800" b="0" i="0" u="none" strike="noStrike" cap="none">
                <a:solidFill>
                  <a:srgbClr val="F22C3D"/>
                </a:solidFill>
                <a:latin typeface="Courier New"/>
                <a:ea typeface="Courier New"/>
                <a:cs typeface="Courier New"/>
                <a:sym typeface="Courier New"/>
              </a:rPr>
              <a:t>Base</a:t>
            </a:r>
            <a:r>
              <a:rPr lang="en-US" sz="1800" b="0" i="0" u="none" strike="noStrike" cap="none">
                <a:solidFill>
                  <a:srgbClr val="FFFFFF"/>
                </a:solidFill>
                <a:latin typeface="Courier New"/>
                <a:ea typeface="Courier New"/>
                <a:cs typeface="Courier New"/>
                <a:sym typeface="Courier New"/>
              </a:rPr>
              <a:t>):</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__init__</a:t>
            </a:r>
            <a:r>
              <a:rPr lang="en-US" sz="1800" b="0" i="0" u="none" strike="noStrike" cap="none">
                <a:solidFill>
                  <a:srgbClr val="FFFFFF"/>
                </a:solidFill>
                <a:latin typeface="Courier New"/>
                <a:ea typeface="Courier New"/>
                <a:cs typeface="Courier New"/>
                <a:sym typeface="Courier New"/>
              </a:rPr>
              <a:t>(self, nome, cor_olho, cor_pele):</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E9950C"/>
                </a:solidFill>
                <a:latin typeface="Courier New"/>
                <a:ea typeface="Courier New"/>
                <a:cs typeface="Courier New"/>
                <a:sym typeface="Courier New"/>
              </a:rPr>
              <a:t>super</a:t>
            </a:r>
            <a:r>
              <a:rPr lang="en-US" sz="1800" b="0" i="0" u="none" strike="noStrike" cap="none">
                <a:solidFill>
                  <a:srgbClr val="FFFFFF"/>
                </a:solidFill>
                <a:latin typeface="Courier New"/>
                <a:ea typeface="Courier New"/>
                <a:cs typeface="Courier New"/>
                <a:sym typeface="Courier New"/>
              </a:rPr>
              <a:t>().__init__(nome, cor_olho)</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FFFFFF"/>
                </a:solidFill>
                <a:latin typeface="Courier New"/>
                <a:ea typeface="Courier New"/>
                <a:cs typeface="Courier New"/>
                <a:sym typeface="Courier New"/>
              </a:rPr>
              <a:t>        self.cor_pele = cor_pele</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def</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F22C3D"/>
                </a:solidFill>
                <a:latin typeface="Courier New"/>
                <a:ea typeface="Courier New"/>
                <a:cs typeface="Courier New"/>
                <a:sym typeface="Courier New"/>
              </a:rPr>
              <a:t>dancar</a:t>
            </a:r>
            <a:r>
              <a:rPr lang="en-US" sz="1800" b="0" i="0" u="none" strike="noStrike" cap="none">
                <a:solidFill>
                  <a:srgbClr val="FFFFFF"/>
                </a:solidFill>
                <a:latin typeface="Courier New"/>
                <a:ea typeface="Courier New"/>
                <a:cs typeface="Courier New"/>
                <a:sym typeface="Courier New"/>
              </a:rPr>
              <a:t>(self):</a:t>
            </a:r>
            <a:endParaRPr sz="18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2E95D3"/>
                </a:solidFill>
                <a:latin typeface="Courier New"/>
                <a:ea typeface="Courier New"/>
                <a:cs typeface="Courier New"/>
                <a:sym typeface="Courier New"/>
              </a:rPr>
              <a:t>return</a:t>
            </a:r>
            <a:r>
              <a:rPr lang="en-US" sz="1800" b="0" i="0" u="none" strike="noStrike" cap="none">
                <a:solidFill>
                  <a:srgbClr val="FFFFFF"/>
                </a:solidFill>
                <a:latin typeface="Courier New"/>
                <a:ea typeface="Courier New"/>
                <a:cs typeface="Courier New"/>
                <a:sym typeface="Courier New"/>
              </a:rPr>
              <a:t> </a:t>
            </a:r>
            <a:r>
              <a:rPr lang="en-US" sz="1800" b="0" i="0" u="none" strike="noStrike" cap="none">
                <a:solidFill>
                  <a:srgbClr val="00A67D"/>
                </a:solidFill>
                <a:latin typeface="Courier New"/>
                <a:ea typeface="Courier New"/>
                <a:cs typeface="Courier New"/>
                <a:sym typeface="Courier New"/>
              </a:rPr>
              <a:t>f"{self.nome} está dançando."</a:t>
            </a:r>
            <a:endParaRPr sz="1800" b="0" i="0" u="none" strike="noStrike" cap="none">
              <a:solidFill>
                <a:srgbClr val="2E95D3"/>
              </a:solidFill>
              <a:latin typeface="Courier New"/>
              <a:ea typeface="Courier New"/>
              <a:cs typeface="Courier New"/>
              <a:sym typeface="Courier New"/>
            </a:endParaRPr>
          </a:p>
        </p:txBody>
      </p:sp>
      <p:pic>
        <p:nvPicPr>
          <p:cNvPr id="330" name="Google Shape;330;g20dbaac65cd_0_42"/>
          <p:cNvPicPr preferRelativeResize="0"/>
          <p:nvPr/>
        </p:nvPicPr>
        <p:blipFill rotWithShape="1">
          <a:blip r:embed="rId4">
            <a:alphaModFix/>
          </a:blip>
          <a:srcRect l="87369" t="17734" r="1527" b="6798"/>
          <a:stretch/>
        </p:blipFill>
        <p:spPr>
          <a:xfrm>
            <a:off x="2739875" y="6393850"/>
            <a:ext cx="2052501" cy="3158250"/>
          </a:xfrm>
          <a:prstGeom prst="rect">
            <a:avLst/>
          </a:prstGeom>
          <a:noFill/>
          <a:ln>
            <a:noFill/>
          </a:ln>
        </p:spPr>
      </p:pic>
      <p:sp>
        <p:nvSpPr>
          <p:cNvPr id="331" name="Google Shape;331;g20dbaac65cd_0_42"/>
          <p:cNvSpPr txBox="1"/>
          <p:nvPr/>
        </p:nvSpPr>
        <p:spPr>
          <a:xfrm>
            <a:off x="4704775" y="6456775"/>
            <a:ext cx="11781600" cy="2178000"/>
          </a:xfrm>
          <a:prstGeom prst="rect">
            <a:avLst/>
          </a:prstGeom>
          <a:solidFill>
            <a:srgbClr val="24242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2E95D3"/>
                </a:solidFill>
                <a:latin typeface="Courier New"/>
                <a:ea typeface="Courier New"/>
                <a:cs typeface="Courier New"/>
                <a:sym typeface="Courier New"/>
              </a:rPr>
              <a:t>class</a:t>
            </a: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F22C3D"/>
                </a:solidFill>
                <a:latin typeface="Courier New"/>
                <a:ea typeface="Courier New"/>
                <a:cs typeface="Courier New"/>
                <a:sym typeface="Courier New"/>
              </a:rPr>
              <a:t>Filha</a:t>
            </a:r>
            <a:r>
              <a:rPr lang="en-US" sz="1850" b="0" i="0" u="none" strike="noStrike" cap="none">
                <a:solidFill>
                  <a:srgbClr val="FFFFFF"/>
                </a:solidFill>
                <a:latin typeface="Courier New"/>
                <a:ea typeface="Courier New"/>
                <a:cs typeface="Courier New"/>
                <a:sym typeface="Courier New"/>
              </a:rPr>
              <a:t>(Mae, Pai):</a:t>
            </a: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2E95D3"/>
                </a:solidFill>
                <a:latin typeface="Courier New"/>
                <a:ea typeface="Courier New"/>
                <a:cs typeface="Courier New"/>
                <a:sym typeface="Courier New"/>
              </a:rPr>
              <a:t>def</a:t>
            </a: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F22C3D"/>
                </a:solidFill>
                <a:latin typeface="Courier New"/>
                <a:ea typeface="Courier New"/>
                <a:cs typeface="Courier New"/>
                <a:sym typeface="Courier New"/>
              </a:rPr>
              <a:t>__init__</a:t>
            </a:r>
            <a:r>
              <a:rPr lang="en-US" sz="1850" b="0" i="0" u="none" strike="noStrike" cap="none">
                <a:solidFill>
                  <a:srgbClr val="FFFFFF"/>
                </a:solidFill>
                <a:latin typeface="Courier New"/>
                <a:ea typeface="Courier New"/>
                <a:cs typeface="Courier New"/>
                <a:sym typeface="Courier New"/>
              </a:rPr>
              <a:t>(self, nome, cor_olho, cor_pele, cor_cabelo):</a:t>
            </a: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latin typeface="Courier New"/>
                <a:ea typeface="Courier New"/>
                <a:cs typeface="Courier New"/>
                <a:sym typeface="Courier New"/>
              </a:rPr>
              <a:t>        Mae.__init__(self, nome, cor_olho, cor_pele)</a:t>
            </a: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latin typeface="Courier New"/>
                <a:ea typeface="Courier New"/>
                <a:cs typeface="Courier New"/>
                <a:sym typeface="Courier New"/>
              </a:rPr>
              <a:t>        Pai.__init__(self, nome, cor_olho, cor_cabelo)</a:t>
            </a: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2E95D3"/>
                </a:solidFill>
                <a:latin typeface="Courier New"/>
                <a:ea typeface="Courier New"/>
                <a:cs typeface="Courier New"/>
                <a:sym typeface="Courier New"/>
              </a:rPr>
              <a:t>def</a:t>
            </a: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F22C3D"/>
                </a:solidFill>
                <a:latin typeface="Courier New"/>
                <a:ea typeface="Courier New"/>
                <a:cs typeface="Courier New"/>
                <a:sym typeface="Courier New"/>
              </a:rPr>
              <a:t>engatinhar</a:t>
            </a:r>
            <a:r>
              <a:rPr lang="en-US" sz="1850" b="0" i="0" u="none" strike="noStrike" cap="none">
                <a:solidFill>
                  <a:srgbClr val="FFFFFF"/>
                </a:solidFill>
                <a:latin typeface="Courier New"/>
                <a:ea typeface="Courier New"/>
                <a:cs typeface="Courier New"/>
                <a:sym typeface="Courier New"/>
              </a:rPr>
              <a:t>(self):</a:t>
            </a:r>
            <a:endParaRPr sz="185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2E95D3"/>
                </a:solidFill>
                <a:latin typeface="Courier New"/>
                <a:ea typeface="Courier New"/>
                <a:cs typeface="Courier New"/>
                <a:sym typeface="Courier New"/>
              </a:rPr>
              <a:t>return</a:t>
            </a:r>
            <a:r>
              <a:rPr lang="en-US" sz="1850" b="0" i="0" u="none" strike="noStrike" cap="none">
                <a:solidFill>
                  <a:srgbClr val="FFFFFF"/>
                </a:solidFill>
                <a:latin typeface="Courier New"/>
                <a:ea typeface="Courier New"/>
                <a:cs typeface="Courier New"/>
                <a:sym typeface="Courier New"/>
              </a:rPr>
              <a:t> </a:t>
            </a:r>
            <a:r>
              <a:rPr lang="en-US" sz="1850" b="0" i="0" u="none" strike="noStrike" cap="none">
                <a:solidFill>
                  <a:srgbClr val="00A67D"/>
                </a:solidFill>
                <a:latin typeface="Courier New"/>
                <a:ea typeface="Courier New"/>
                <a:cs typeface="Courier New"/>
                <a:sym typeface="Courier New"/>
              </a:rPr>
              <a:t>f"{self.nome} está engatinhando."</a:t>
            </a:r>
            <a:endParaRPr sz="2600" b="0" i="0" u="none" strike="noStrike" cap="none">
              <a:solidFill>
                <a:srgbClr val="2E95D3"/>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02fcdc784c_0_37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7" name="Google Shape;337;g202fcdc784c_0_376"/>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ATIVIDADE 3</a:t>
            </a:r>
            <a:endParaRPr sz="6000" b="1" i="0" u="none" strike="noStrike" cap="none">
              <a:solidFill>
                <a:srgbClr val="D9BD34"/>
              </a:solidFill>
              <a:latin typeface="Calibri"/>
              <a:ea typeface="Calibri"/>
              <a:cs typeface="Calibri"/>
              <a:sym typeface="Calibri"/>
            </a:endParaRPr>
          </a:p>
        </p:txBody>
      </p:sp>
      <p:sp>
        <p:nvSpPr>
          <p:cNvPr id="338" name="Google Shape;338;g202fcdc784c_0_376"/>
          <p:cNvSpPr txBox="1"/>
          <p:nvPr/>
        </p:nvSpPr>
        <p:spPr>
          <a:xfrm>
            <a:off x="1175075" y="2202750"/>
            <a:ext cx="16511400" cy="578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Você foi contratado para desenvolver um sistema de gerenciamento de veículos para uma concessionária de automóveis. O sistema deve permitir que a concessionária gerencie diferentes tipos de veículos, como carros, motos e caminhões.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 base - Veiculo: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Marca</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Modelo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Ano de Fabricação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Preço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Exibir informações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502920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339" name="Google Shape;339;g202fcdc784c_0_376"/>
          <p:cNvSpPr txBox="1"/>
          <p:nvPr/>
        </p:nvSpPr>
        <p:spPr>
          <a:xfrm>
            <a:off x="8524075" y="3939150"/>
            <a:ext cx="70968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 derivada - Carro: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número de portas</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tipo de combustível</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 derivada - Moto:</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cilindrada</a:t>
            </a:r>
            <a:endParaRPr sz="2800" b="0" i="0" u="none" strike="noStrike" cap="none">
              <a:solidFill>
                <a:schemeClr val="lt1"/>
              </a:solidFill>
              <a:latin typeface="Arial"/>
              <a:ea typeface="Arial"/>
              <a:cs typeface="Arial"/>
              <a:sym typeface="Arial"/>
            </a:endParaRPr>
          </a:p>
          <a:p>
            <a:pPr marL="27432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tipo de partida</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340" name="Google Shape;340;g202fcdc784c_0_376"/>
          <p:cNvSpPr txBox="1"/>
          <p:nvPr/>
        </p:nvSpPr>
        <p:spPr>
          <a:xfrm>
            <a:off x="1343625" y="7327525"/>
            <a:ext cx="13621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 - Concessionaria (armazena uma lista de veículos)</a:t>
            </a:r>
            <a:endParaRPr sz="2800" b="0" i="0" u="none" strike="noStrike" cap="none">
              <a:solidFill>
                <a:schemeClr val="lt1"/>
              </a:solidFill>
              <a:latin typeface="Arial"/>
              <a:ea typeface="Arial"/>
              <a:cs typeface="Arial"/>
              <a:sym typeface="Arial"/>
            </a:endParaRPr>
          </a:p>
          <a:p>
            <a:pPr marL="18288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Adicionar um veículo à lista.</a:t>
            </a:r>
            <a:endParaRPr sz="2800" b="0" i="0" u="none" strike="noStrike" cap="none">
              <a:solidFill>
                <a:schemeClr val="lt1"/>
              </a:solidFill>
              <a:latin typeface="Arial"/>
              <a:ea typeface="Arial"/>
              <a:cs typeface="Arial"/>
              <a:sym typeface="Arial"/>
            </a:endParaRPr>
          </a:p>
          <a:p>
            <a:pPr marL="18288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Listar todos os veículos disponíveis na concessionária.</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202fcdc784c_0_27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6" name="Google Shape;346;g202fcdc784c_0_276"/>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POLIMORFISMO</a:t>
            </a:r>
            <a:endParaRPr sz="6000" b="1" i="0" u="none" strike="noStrike" cap="none">
              <a:solidFill>
                <a:srgbClr val="D9BD34"/>
              </a:solidFill>
              <a:latin typeface="Calibri"/>
              <a:ea typeface="Calibri"/>
              <a:cs typeface="Calibri"/>
              <a:sym typeface="Calibri"/>
            </a:endParaRPr>
          </a:p>
        </p:txBody>
      </p:sp>
      <p:sp>
        <p:nvSpPr>
          <p:cNvPr id="347" name="Google Shape;347;g202fcdc784c_0_276"/>
          <p:cNvSpPr txBox="1"/>
          <p:nvPr/>
        </p:nvSpPr>
        <p:spPr>
          <a:xfrm>
            <a:off x="673450" y="1926850"/>
            <a:ext cx="17398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polimorfismo é um dos princípios fundamentais da programação orientada a objetos e refere-se à capacidade de diferentes objetos responderem ao mesmo método de maneiras diferentes. </a:t>
            </a:r>
            <a:endParaRPr sz="2800" b="0" i="0" u="none" strike="noStrike" cap="none">
              <a:solidFill>
                <a:schemeClr val="lt1"/>
              </a:solidFill>
              <a:latin typeface="Arial"/>
              <a:ea typeface="Arial"/>
              <a:cs typeface="Arial"/>
              <a:sym typeface="Arial"/>
            </a:endParaRPr>
          </a:p>
        </p:txBody>
      </p:sp>
      <p:sp>
        <p:nvSpPr>
          <p:cNvPr id="348" name="Google Shape;348;g202fcdc784c_0_276"/>
          <p:cNvSpPr txBox="1"/>
          <p:nvPr/>
        </p:nvSpPr>
        <p:spPr>
          <a:xfrm>
            <a:off x="877050" y="4329550"/>
            <a:ext cx="5553600" cy="535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a:t>
            </a:r>
            <a:r>
              <a:rPr lang="en-US" sz="2800" b="0" i="0" u="none" strike="noStrike" cap="none">
                <a:solidFill>
                  <a:srgbClr val="D9BD34"/>
                </a:solidFill>
                <a:latin typeface="Arial"/>
                <a:ea typeface="Arial"/>
                <a:cs typeface="Arial"/>
                <a:sym typeface="Arial"/>
              </a:rPr>
              <a:t>polimorfismo </a:t>
            </a:r>
            <a:r>
              <a:rPr lang="en-US" sz="2800" b="0" i="0" u="none" strike="noStrike" cap="none">
                <a:solidFill>
                  <a:schemeClr val="lt1"/>
                </a:solidFill>
                <a:latin typeface="Arial"/>
                <a:ea typeface="Arial"/>
                <a:cs typeface="Arial"/>
                <a:sym typeface="Arial"/>
              </a:rPr>
              <a:t>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Classes derivadas podem ter implementações específicas para métodos definidos em uma classe base, de modo que esses métodos possam ser chamados de maneira uniforme, independentemente do tipo específico do objeto.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349" name="Google Shape;349;g202fcdc784c_0_276"/>
          <p:cNvSpPr/>
          <p:nvPr/>
        </p:nvSpPr>
        <p:spPr>
          <a:xfrm>
            <a:off x="7879775" y="3591450"/>
            <a:ext cx="7129200" cy="64014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350" name="Google Shape;350;g202fcdc784c_0_276"/>
          <p:cNvGrpSpPr/>
          <p:nvPr/>
        </p:nvGrpSpPr>
        <p:grpSpPr>
          <a:xfrm>
            <a:off x="8645875" y="3857863"/>
            <a:ext cx="5592513" cy="6173412"/>
            <a:chOff x="10117925" y="3895538"/>
            <a:chExt cx="5592513" cy="6173412"/>
          </a:xfrm>
        </p:grpSpPr>
        <p:pic>
          <p:nvPicPr>
            <p:cNvPr id="351" name="Google Shape;351;g202fcdc784c_0_276"/>
            <p:cNvPicPr preferRelativeResize="0"/>
            <p:nvPr/>
          </p:nvPicPr>
          <p:blipFill rotWithShape="1">
            <a:blip r:embed="rId3">
              <a:alphaModFix/>
            </a:blip>
            <a:srcRect/>
            <a:stretch/>
          </p:blipFill>
          <p:spPr>
            <a:xfrm rot="-5400000">
              <a:off x="10200304" y="4001586"/>
              <a:ext cx="5257797" cy="5045701"/>
            </a:xfrm>
            <a:prstGeom prst="rect">
              <a:avLst/>
            </a:prstGeom>
            <a:noFill/>
            <a:ln>
              <a:noFill/>
            </a:ln>
          </p:spPr>
        </p:pic>
        <p:pic>
          <p:nvPicPr>
            <p:cNvPr id="352" name="Google Shape;352;g202fcdc784c_0_276"/>
            <p:cNvPicPr preferRelativeResize="0"/>
            <p:nvPr/>
          </p:nvPicPr>
          <p:blipFill rotWithShape="1">
            <a:blip r:embed="rId4">
              <a:alphaModFix/>
            </a:blip>
            <a:srcRect/>
            <a:stretch/>
          </p:blipFill>
          <p:spPr>
            <a:xfrm>
              <a:off x="10306357" y="7924188"/>
              <a:ext cx="1071909" cy="1071912"/>
            </a:xfrm>
            <a:prstGeom prst="rect">
              <a:avLst/>
            </a:prstGeom>
            <a:noFill/>
            <a:ln>
              <a:noFill/>
            </a:ln>
          </p:spPr>
        </p:pic>
        <p:pic>
          <p:nvPicPr>
            <p:cNvPr id="353" name="Google Shape;353;g202fcdc784c_0_276"/>
            <p:cNvPicPr preferRelativeResize="0"/>
            <p:nvPr/>
          </p:nvPicPr>
          <p:blipFill rotWithShape="1">
            <a:blip r:embed="rId5">
              <a:alphaModFix/>
            </a:blip>
            <a:srcRect/>
            <a:stretch/>
          </p:blipFill>
          <p:spPr>
            <a:xfrm>
              <a:off x="11787030" y="8028210"/>
              <a:ext cx="863871" cy="863872"/>
            </a:xfrm>
            <a:prstGeom prst="rect">
              <a:avLst/>
            </a:prstGeom>
            <a:noFill/>
            <a:ln>
              <a:noFill/>
            </a:ln>
          </p:spPr>
        </p:pic>
        <p:sp>
          <p:nvSpPr>
            <p:cNvPr id="354" name="Google Shape;354;g202fcdc784c_0_276"/>
            <p:cNvSpPr txBox="1"/>
            <p:nvPr/>
          </p:nvSpPr>
          <p:spPr>
            <a:xfrm>
              <a:off x="11658275" y="4523200"/>
              <a:ext cx="2353800" cy="815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100"/>
                <a:buFont typeface="Arial"/>
                <a:buNone/>
              </a:pPr>
              <a:r>
                <a:rPr lang="en-US" sz="4100" b="0" i="0" u="none" strike="noStrike" cap="none">
                  <a:solidFill>
                    <a:srgbClr val="0D0D0D"/>
                  </a:solidFill>
                  <a:latin typeface="Arial"/>
                  <a:ea typeface="Arial"/>
                  <a:cs typeface="Arial"/>
                  <a:sym typeface="Arial"/>
                </a:rPr>
                <a:t>Animal</a:t>
              </a:r>
              <a:endParaRPr sz="2700" b="0" i="0" u="none" strike="noStrike" cap="none">
                <a:solidFill>
                  <a:srgbClr val="0D0D0D"/>
                </a:solidFill>
                <a:latin typeface="Arial"/>
                <a:ea typeface="Arial"/>
                <a:cs typeface="Arial"/>
                <a:sym typeface="Arial"/>
              </a:endParaRPr>
            </a:p>
          </p:txBody>
        </p:sp>
        <p:sp>
          <p:nvSpPr>
            <p:cNvPr id="355" name="Google Shape;355;g202fcdc784c_0_276"/>
            <p:cNvSpPr txBox="1"/>
            <p:nvPr/>
          </p:nvSpPr>
          <p:spPr>
            <a:xfrm>
              <a:off x="11658275" y="5115225"/>
              <a:ext cx="24192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0D0D0D"/>
                  </a:solidFill>
                  <a:latin typeface="Arial"/>
                  <a:ea typeface="Arial"/>
                  <a:cs typeface="Arial"/>
                  <a:sym typeface="Arial"/>
                </a:rPr>
                <a:t>emitir_som()</a:t>
              </a:r>
              <a:endParaRPr sz="900" b="1" i="0" u="none" strike="noStrike" cap="none">
                <a:solidFill>
                  <a:srgbClr val="0D0D0D"/>
                </a:solidFill>
                <a:latin typeface="Arial"/>
                <a:ea typeface="Arial"/>
                <a:cs typeface="Arial"/>
                <a:sym typeface="Arial"/>
              </a:endParaRPr>
            </a:p>
          </p:txBody>
        </p:sp>
        <p:sp>
          <p:nvSpPr>
            <p:cNvPr id="356" name="Google Shape;356;g202fcdc784c_0_276"/>
            <p:cNvSpPr txBox="1"/>
            <p:nvPr/>
          </p:nvSpPr>
          <p:spPr>
            <a:xfrm>
              <a:off x="10117925" y="8892075"/>
              <a:ext cx="1353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Gato</a:t>
              </a:r>
              <a:endParaRPr sz="2000" b="0" i="0" u="none" strike="noStrike" cap="none">
                <a:solidFill>
                  <a:schemeClr val="lt1"/>
                </a:solidFill>
                <a:latin typeface="Arial"/>
                <a:ea typeface="Arial"/>
                <a:cs typeface="Arial"/>
                <a:sym typeface="Arial"/>
              </a:endParaRPr>
            </a:p>
          </p:txBody>
        </p:sp>
        <p:sp>
          <p:nvSpPr>
            <p:cNvPr id="357" name="Google Shape;357;g202fcdc784c_0_276"/>
            <p:cNvSpPr txBox="1"/>
            <p:nvPr/>
          </p:nvSpPr>
          <p:spPr>
            <a:xfrm>
              <a:off x="10117925" y="9269450"/>
              <a:ext cx="1400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emitir_som()</a:t>
              </a:r>
              <a:endParaRPr sz="1500" b="1" i="0" u="none" strike="noStrike" cap="none">
                <a:solidFill>
                  <a:schemeClr val="lt1"/>
                </a:solidFill>
                <a:latin typeface="Arial"/>
                <a:ea typeface="Arial"/>
                <a:cs typeface="Arial"/>
                <a:sym typeface="Arial"/>
              </a:endParaRPr>
            </a:p>
          </p:txBody>
        </p:sp>
        <p:sp>
          <p:nvSpPr>
            <p:cNvPr id="358" name="Google Shape;358;g202fcdc784c_0_276"/>
            <p:cNvSpPr txBox="1"/>
            <p:nvPr/>
          </p:nvSpPr>
          <p:spPr>
            <a:xfrm>
              <a:off x="11518613" y="8892075"/>
              <a:ext cx="1353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Cao</a:t>
              </a:r>
              <a:endParaRPr sz="2000" b="0" i="0" u="none" strike="noStrike" cap="none">
                <a:solidFill>
                  <a:schemeClr val="lt1"/>
                </a:solidFill>
                <a:latin typeface="Arial"/>
                <a:ea typeface="Arial"/>
                <a:cs typeface="Arial"/>
                <a:sym typeface="Arial"/>
              </a:endParaRPr>
            </a:p>
          </p:txBody>
        </p:sp>
        <p:sp>
          <p:nvSpPr>
            <p:cNvPr id="359" name="Google Shape;359;g202fcdc784c_0_276"/>
            <p:cNvSpPr txBox="1"/>
            <p:nvPr/>
          </p:nvSpPr>
          <p:spPr>
            <a:xfrm>
              <a:off x="11518613" y="9269450"/>
              <a:ext cx="1400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emitir_som()</a:t>
              </a:r>
              <a:endParaRPr sz="1500" b="1" i="0" u="none" strike="noStrike" cap="none">
                <a:solidFill>
                  <a:schemeClr val="lt1"/>
                </a:solidFill>
                <a:latin typeface="Arial"/>
                <a:ea typeface="Arial"/>
                <a:cs typeface="Arial"/>
                <a:sym typeface="Arial"/>
              </a:endParaRPr>
            </a:p>
          </p:txBody>
        </p:sp>
        <p:sp>
          <p:nvSpPr>
            <p:cNvPr id="360" name="Google Shape;360;g202fcdc784c_0_276"/>
            <p:cNvSpPr txBox="1"/>
            <p:nvPr/>
          </p:nvSpPr>
          <p:spPr>
            <a:xfrm>
              <a:off x="12767038" y="8935375"/>
              <a:ext cx="1353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Humano</a:t>
              </a:r>
              <a:endParaRPr sz="2000" b="0" i="0" u="none" strike="noStrike" cap="none">
                <a:solidFill>
                  <a:schemeClr val="lt1"/>
                </a:solidFill>
                <a:latin typeface="Arial"/>
                <a:ea typeface="Arial"/>
                <a:cs typeface="Arial"/>
                <a:sym typeface="Arial"/>
              </a:endParaRPr>
            </a:p>
          </p:txBody>
        </p:sp>
        <p:sp>
          <p:nvSpPr>
            <p:cNvPr id="361" name="Google Shape;361;g202fcdc784c_0_276"/>
            <p:cNvSpPr txBox="1"/>
            <p:nvPr/>
          </p:nvSpPr>
          <p:spPr>
            <a:xfrm>
              <a:off x="12820288" y="9298150"/>
              <a:ext cx="1400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emitir_som()</a:t>
              </a:r>
              <a:endParaRPr sz="1500" b="1" i="0" u="none" strike="noStrike" cap="none">
                <a:solidFill>
                  <a:schemeClr val="lt1"/>
                </a:solidFill>
                <a:latin typeface="Arial"/>
                <a:ea typeface="Arial"/>
                <a:cs typeface="Arial"/>
                <a:sym typeface="Arial"/>
              </a:endParaRPr>
            </a:p>
          </p:txBody>
        </p:sp>
        <p:sp>
          <p:nvSpPr>
            <p:cNvPr id="362" name="Google Shape;362;g202fcdc784c_0_276"/>
            <p:cNvSpPr txBox="1"/>
            <p:nvPr/>
          </p:nvSpPr>
          <p:spPr>
            <a:xfrm>
              <a:off x="14256488" y="8959450"/>
              <a:ext cx="1353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Pintinho</a:t>
              </a:r>
              <a:endParaRPr sz="2000" b="0" i="0" u="none" strike="noStrike" cap="none">
                <a:solidFill>
                  <a:schemeClr val="lt1"/>
                </a:solidFill>
                <a:latin typeface="Arial"/>
                <a:ea typeface="Arial"/>
                <a:cs typeface="Arial"/>
                <a:sym typeface="Arial"/>
              </a:endParaRPr>
            </a:p>
          </p:txBody>
        </p:sp>
        <p:sp>
          <p:nvSpPr>
            <p:cNvPr id="363" name="Google Shape;363;g202fcdc784c_0_276"/>
            <p:cNvSpPr txBox="1"/>
            <p:nvPr/>
          </p:nvSpPr>
          <p:spPr>
            <a:xfrm>
              <a:off x="14309738" y="9322225"/>
              <a:ext cx="1400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Arial"/>
                  <a:ea typeface="Arial"/>
                  <a:cs typeface="Arial"/>
                  <a:sym typeface="Arial"/>
                </a:rPr>
                <a:t>emitir_som()</a:t>
              </a:r>
              <a:endParaRPr sz="1500" b="1" i="0" u="none" strike="noStrike" cap="none">
                <a:solidFill>
                  <a:schemeClr val="lt1"/>
                </a:solidFill>
                <a:latin typeface="Arial"/>
                <a:ea typeface="Arial"/>
                <a:cs typeface="Arial"/>
                <a:sym typeface="Arial"/>
              </a:endParaRPr>
            </a:p>
          </p:txBody>
        </p:sp>
        <p:pic>
          <p:nvPicPr>
            <p:cNvPr id="364" name="Google Shape;364;g202fcdc784c_0_276"/>
            <p:cNvPicPr preferRelativeResize="0"/>
            <p:nvPr/>
          </p:nvPicPr>
          <p:blipFill rotWithShape="1">
            <a:blip r:embed="rId6">
              <a:alphaModFix/>
            </a:blip>
            <a:srcRect/>
            <a:stretch/>
          </p:blipFill>
          <p:spPr>
            <a:xfrm>
              <a:off x="13011763" y="7986775"/>
              <a:ext cx="863875" cy="863875"/>
            </a:xfrm>
            <a:prstGeom prst="rect">
              <a:avLst/>
            </a:prstGeom>
            <a:noFill/>
            <a:ln>
              <a:noFill/>
            </a:ln>
          </p:spPr>
        </p:pic>
        <p:pic>
          <p:nvPicPr>
            <p:cNvPr id="365" name="Google Shape;365;g202fcdc784c_0_276"/>
            <p:cNvPicPr preferRelativeResize="0"/>
            <p:nvPr/>
          </p:nvPicPr>
          <p:blipFill rotWithShape="1">
            <a:blip r:embed="rId7">
              <a:alphaModFix/>
            </a:blip>
            <a:srcRect/>
            <a:stretch/>
          </p:blipFill>
          <p:spPr>
            <a:xfrm>
              <a:off x="14236500" y="8095600"/>
              <a:ext cx="863850" cy="863850"/>
            </a:xfrm>
            <a:prstGeom prst="rect">
              <a:avLst/>
            </a:prstGeom>
            <a:noFill/>
            <a:ln>
              <a:noFill/>
            </a:ln>
          </p:spPr>
        </p:pic>
        <p:sp>
          <p:nvSpPr>
            <p:cNvPr id="366" name="Google Shape;366;g202fcdc784c_0_276"/>
            <p:cNvSpPr txBox="1"/>
            <p:nvPr/>
          </p:nvSpPr>
          <p:spPr>
            <a:xfrm>
              <a:off x="10117925" y="9618650"/>
              <a:ext cx="1260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D9BD34"/>
                  </a:solidFill>
                  <a:latin typeface="Arial"/>
                  <a:ea typeface="Arial"/>
                  <a:cs typeface="Arial"/>
                  <a:sym typeface="Arial"/>
                </a:rPr>
                <a:t>miau!</a:t>
              </a:r>
              <a:endParaRPr sz="1500" b="1" i="0" u="none" strike="noStrike" cap="none">
                <a:solidFill>
                  <a:srgbClr val="D9BD34"/>
                </a:solidFill>
                <a:latin typeface="Arial"/>
                <a:ea typeface="Arial"/>
                <a:cs typeface="Arial"/>
                <a:sym typeface="Arial"/>
              </a:endParaRPr>
            </a:p>
          </p:txBody>
        </p:sp>
        <p:sp>
          <p:nvSpPr>
            <p:cNvPr id="367" name="Google Shape;367;g202fcdc784c_0_276"/>
            <p:cNvSpPr txBox="1"/>
            <p:nvPr/>
          </p:nvSpPr>
          <p:spPr>
            <a:xfrm>
              <a:off x="11518613" y="9618650"/>
              <a:ext cx="1260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D9BD34"/>
                  </a:solidFill>
                  <a:latin typeface="Arial"/>
                  <a:ea typeface="Arial"/>
                  <a:cs typeface="Arial"/>
                  <a:sym typeface="Arial"/>
                </a:rPr>
                <a:t>au au!</a:t>
              </a:r>
              <a:endParaRPr sz="1500" b="1" i="0" u="none" strike="noStrike" cap="none">
                <a:solidFill>
                  <a:srgbClr val="D9BD34"/>
                </a:solidFill>
                <a:latin typeface="Arial"/>
                <a:ea typeface="Arial"/>
                <a:cs typeface="Arial"/>
                <a:sym typeface="Arial"/>
              </a:endParaRPr>
            </a:p>
          </p:txBody>
        </p:sp>
        <p:sp>
          <p:nvSpPr>
            <p:cNvPr id="368" name="Google Shape;368;g202fcdc784c_0_276"/>
            <p:cNvSpPr txBox="1"/>
            <p:nvPr/>
          </p:nvSpPr>
          <p:spPr>
            <a:xfrm>
              <a:off x="12813538" y="9653450"/>
              <a:ext cx="1260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D9BD34"/>
                  </a:solidFill>
                  <a:latin typeface="Arial"/>
                  <a:ea typeface="Arial"/>
                  <a:cs typeface="Arial"/>
                  <a:sym typeface="Arial"/>
                </a:rPr>
                <a:t>olá!</a:t>
              </a:r>
              <a:endParaRPr sz="1500" b="1" i="0" u="none" strike="noStrike" cap="none">
                <a:solidFill>
                  <a:srgbClr val="D9BD34"/>
                </a:solidFill>
                <a:latin typeface="Arial"/>
                <a:ea typeface="Arial"/>
                <a:cs typeface="Arial"/>
                <a:sym typeface="Arial"/>
              </a:endParaRPr>
            </a:p>
          </p:txBody>
        </p:sp>
        <p:sp>
          <p:nvSpPr>
            <p:cNvPr id="369" name="Google Shape;369;g202fcdc784c_0_276"/>
            <p:cNvSpPr txBox="1"/>
            <p:nvPr/>
          </p:nvSpPr>
          <p:spPr>
            <a:xfrm>
              <a:off x="14349488" y="9653450"/>
              <a:ext cx="1260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D9BD34"/>
                  </a:solidFill>
                  <a:latin typeface="Arial"/>
                  <a:ea typeface="Arial"/>
                  <a:cs typeface="Arial"/>
                  <a:sym typeface="Arial"/>
                </a:rPr>
                <a:t>piu !</a:t>
              </a:r>
              <a:endParaRPr sz="1500" b="1" i="0" u="none" strike="noStrike" cap="none">
                <a:solidFill>
                  <a:srgbClr val="D9BD34"/>
                </a:solidFill>
                <a:latin typeface="Arial"/>
                <a:ea typeface="Arial"/>
                <a:cs typeface="Arial"/>
                <a:sym typeface="Arial"/>
              </a:endParaRPr>
            </a:p>
          </p:txBody>
        </p:sp>
        <p:sp>
          <p:nvSpPr>
            <p:cNvPr id="370" name="Google Shape;370;g202fcdc784c_0_276"/>
            <p:cNvSpPr txBox="1"/>
            <p:nvPr/>
          </p:nvSpPr>
          <p:spPr>
            <a:xfrm>
              <a:off x="11810558" y="5610125"/>
              <a:ext cx="20373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E9950C"/>
                  </a:solidFill>
                  <a:latin typeface="Arial"/>
                  <a:ea typeface="Arial"/>
                  <a:cs typeface="Arial"/>
                  <a:sym typeface="Arial"/>
                </a:rPr>
                <a:t>som do animal!</a:t>
              </a:r>
              <a:endParaRPr sz="1600" b="1" i="0" u="none" strike="noStrike" cap="none">
                <a:solidFill>
                  <a:srgbClr val="E9950C"/>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02fcdc784c_0_33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6" name="Google Shape;376;g202fcdc784c_0_330"/>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POLIMORFISMO</a:t>
            </a:r>
            <a:endParaRPr sz="6000" b="1" i="0" u="none" strike="noStrike" cap="none">
              <a:solidFill>
                <a:srgbClr val="D9BD34"/>
              </a:solidFill>
              <a:latin typeface="Calibri"/>
              <a:ea typeface="Calibri"/>
              <a:cs typeface="Calibri"/>
              <a:sym typeface="Calibri"/>
            </a:endParaRPr>
          </a:p>
        </p:txBody>
      </p:sp>
      <p:sp>
        <p:nvSpPr>
          <p:cNvPr id="377" name="Google Shape;377;g202fcdc784c_0_330"/>
          <p:cNvSpPr txBox="1"/>
          <p:nvPr/>
        </p:nvSpPr>
        <p:spPr>
          <a:xfrm>
            <a:off x="673450" y="1926850"/>
            <a:ext cx="173988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polimorfismo é um dos princípios fundamentais da programação orientada a objetos e refere-se à capacidade de diferentes objetos responderem ao mesmo método de maneiras diferentes. </a:t>
            </a:r>
            <a:endParaRPr sz="2800" b="0" i="0" u="none" strike="noStrike" cap="none">
              <a:solidFill>
                <a:schemeClr val="lt1"/>
              </a:solidFill>
              <a:latin typeface="Arial"/>
              <a:ea typeface="Arial"/>
              <a:cs typeface="Arial"/>
              <a:sym typeface="Arial"/>
            </a:endParaRPr>
          </a:p>
        </p:txBody>
      </p:sp>
      <p:sp>
        <p:nvSpPr>
          <p:cNvPr id="378" name="Google Shape;378;g202fcdc784c_0_330"/>
          <p:cNvSpPr txBox="1"/>
          <p:nvPr/>
        </p:nvSpPr>
        <p:spPr>
          <a:xfrm>
            <a:off x="877050" y="4329550"/>
            <a:ext cx="5553600" cy="535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a:t>
            </a:r>
            <a:r>
              <a:rPr lang="en-US" sz="2800" b="0" i="0" u="none" strike="noStrike" cap="none">
                <a:solidFill>
                  <a:srgbClr val="D9BD34"/>
                </a:solidFill>
                <a:latin typeface="Arial"/>
                <a:ea typeface="Arial"/>
                <a:cs typeface="Arial"/>
                <a:sym typeface="Arial"/>
              </a:rPr>
              <a:t>polimorfismo </a:t>
            </a:r>
            <a:r>
              <a:rPr lang="en-US" sz="2800" b="0" i="0" u="none" strike="noStrike" cap="none">
                <a:solidFill>
                  <a:schemeClr val="lt1"/>
                </a:solidFill>
                <a:latin typeface="Arial"/>
                <a:ea typeface="Arial"/>
                <a:cs typeface="Arial"/>
                <a:sym typeface="Arial"/>
              </a:rPr>
              <a:t>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Classes derivadas podem ter implementações específicas para métodos definidos em uma classe base, de modo que esses métodos possam ser chamados de maneira uniforme, independentemente do tipo específico do objeto.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379" name="Google Shape;379;g202fcdc784c_0_330"/>
          <p:cNvSpPr/>
          <p:nvPr/>
        </p:nvSpPr>
        <p:spPr>
          <a:xfrm>
            <a:off x="6430650" y="3591450"/>
            <a:ext cx="11641500" cy="6401400"/>
          </a:xfrm>
          <a:prstGeom prst="rect">
            <a:avLst/>
          </a:prstGeom>
          <a:solidFill>
            <a:srgbClr val="1E1E1E"/>
          </a:solidFill>
          <a:ln>
            <a:noFill/>
          </a:ln>
        </p:spPr>
        <p:txBody>
          <a:bodyPr spcFirstLastPara="1" wrap="square" lIns="91425" tIns="91425" rIns="91425" bIns="91425" anchor="ctr" anchorCtr="0">
            <a:noAutofit/>
          </a:bodyPr>
          <a:lstStyle/>
          <a:p>
            <a:pPr marL="1371600" marR="0" lvl="0" indent="0" algn="l" rtl="0">
              <a:lnSpc>
                <a:spcPct val="100000"/>
              </a:lnSpc>
              <a:spcBef>
                <a:spcPts val="0"/>
              </a:spcBef>
              <a:spcAft>
                <a:spcPts val="0"/>
              </a:spcAft>
              <a:buClr>
                <a:srgbClr val="000000"/>
              </a:buClr>
              <a:buSzPts val="1750"/>
              <a:buFont typeface="Arial"/>
              <a:buNone/>
            </a:pPr>
            <a:endParaRPr sz="1750" b="0" i="0" u="none" strike="noStrike" cap="none">
              <a:solidFill>
                <a:srgbClr val="FFFFFF"/>
              </a:solidFill>
              <a:highlight>
                <a:srgbClr val="0D0D0D"/>
              </a:highlight>
              <a:latin typeface="Courier New"/>
              <a:ea typeface="Courier New"/>
              <a:cs typeface="Courier New"/>
              <a:sym typeface="Courier New"/>
            </a:endParaRPr>
          </a:p>
          <a:p>
            <a:pPr marL="1371600" marR="0" lvl="0" indent="0" algn="ctr"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1371600" marR="0" lvl="0" indent="0" algn="ctr" rtl="0">
              <a:lnSpc>
                <a:spcPct val="100000"/>
              </a:lnSpc>
              <a:spcBef>
                <a:spcPts val="0"/>
              </a:spcBef>
              <a:spcAft>
                <a:spcPts val="0"/>
              </a:spcAft>
              <a:buClr>
                <a:schemeClr val="dk1"/>
              </a:buClr>
              <a:buSzPts val="1100"/>
              <a:buFont typeface="Arial"/>
              <a:buNone/>
            </a:pPr>
            <a:endParaRPr sz="1050" b="0" i="0" u="none" strike="noStrike" cap="none">
              <a:solidFill>
                <a:srgbClr val="00A67D"/>
              </a:solidFill>
              <a:highlight>
                <a:srgbClr val="0D0D0D"/>
              </a:highlight>
              <a:latin typeface="Courier New"/>
              <a:ea typeface="Courier New"/>
              <a:cs typeface="Courier New"/>
              <a:sym typeface="Courier New"/>
            </a:endParaRPr>
          </a:p>
        </p:txBody>
      </p:sp>
      <p:sp>
        <p:nvSpPr>
          <p:cNvPr id="380" name="Google Shape;380;g202fcdc784c_0_330"/>
          <p:cNvSpPr txBox="1"/>
          <p:nvPr/>
        </p:nvSpPr>
        <p:spPr>
          <a:xfrm>
            <a:off x="6430650" y="3672175"/>
            <a:ext cx="11641500" cy="6156900"/>
          </a:xfrm>
          <a:prstGeom prst="rect">
            <a:avLst/>
          </a:prstGeom>
          <a:solidFill>
            <a:srgbClr val="242424"/>
          </a:solidFill>
          <a:ln>
            <a:noFill/>
          </a:ln>
        </p:spPr>
        <p:txBody>
          <a:bodyPr spcFirstLastPara="1" wrap="square" lIns="91425" tIns="91425" rIns="91425" bIns="91425" anchor="t" anchorCtr="0">
            <a:spAutoFit/>
          </a:bodyPr>
          <a:lstStyle/>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2E95D3"/>
                </a:solidFill>
                <a:latin typeface="Courier New"/>
                <a:ea typeface="Courier New"/>
                <a:cs typeface="Courier New"/>
                <a:sym typeface="Courier New"/>
              </a:rPr>
              <a:t>class</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Animal</a:t>
            </a:r>
            <a:r>
              <a:rPr lang="en-US" sz="2150" b="0" i="0" u="none" strike="noStrike" cap="none">
                <a:solidFill>
                  <a:srgbClr val="FFFFFF"/>
                </a:solidFill>
                <a:latin typeface="Courier New"/>
                <a:ea typeface="Courier New"/>
                <a:cs typeface="Courier New"/>
                <a:sym typeface="Courier New"/>
              </a:rPr>
              <a:t>:</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2E95D3"/>
                </a:solidFill>
                <a:latin typeface="Courier New"/>
                <a:ea typeface="Courier New"/>
                <a:cs typeface="Courier New"/>
                <a:sym typeface="Courier New"/>
              </a:rPr>
              <a:t>def</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emitir_som</a:t>
            </a:r>
            <a:r>
              <a:rPr lang="en-US" sz="2150" b="0" i="0" u="none" strike="noStrike" cap="none">
                <a:solidFill>
                  <a:srgbClr val="FFFFFF"/>
                </a:solidFill>
                <a:latin typeface="Courier New"/>
                <a:ea typeface="Courier New"/>
                <a:cs typeface="Courier New"/>
                <a:sym typeface="Courier New"/>
              </a:rPr>
              <a:t>(self):</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E9950C"/>
                </a:solidFill>
                <a:latin typeface="Courier New"/>
                <a:ea typeface="Courier New"/>
                <a:cs typeface="Courier New"/>
                <a:sym typeface="Courier New"/>
              </a:rPr>
              <a:t>print </a:t>
            </a:r>
            <a:r>
              <a:rPr lang="en-US" sz="2150" b="0" i="0" u="none" strike="noStrike" cap="none">
                <a:solidFill>
                  <a:schemeClr val="lt1"/>
                </a:solidFill>
                <a:latin typeface="Courier New"/>
                <a:ea typeface="Courier New"/>
                <a:cs typeface="Courier New"/>
                <a:sym typeface="Courier New"/>
              </a:rPr>
              <a:t>(</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00A67D"/>
                </a:solidFill>
                <a:latin typeface="Courier New"/>
                <a:ea typeface="Courier New"/>
                <a:cs typeface="Courier New"/>
                <a:sym typeface="Courier New"/>
              </a:rPr>
              <a:t>"som genérico de um animal!"</a:t>
            </a:r>
            <a:r>
              <a:rPr lang="en-US" sz="2150" b="0" i="0" u="none" strike="noStrike" cap="none">
                <a:solidFill>
                  <a:srgbClr val="F8F8F8"/>
                </a:solidFill>
                <a:latin typeface="Courier New"/>
                <a:ea typeface="Courier New"/>
                <a:cs typeface="Courier New"/>
                <a:sym typeface="Courier New"/>
              </a:rPr>
              <a:t>)</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2E95D3"/>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2E95D3"/>
                </a:solidFill>
                <a:latin typeface="Courier New"/>
                <a:ea typeface="Courier New"/>
                <a:cs typeface="Courier New"/>
                <a:sym typeface="Courier New"/>
              </a:rPr>
              <a:t>class</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Gato</a:t>
            </a:r>
            <a:r>
              <a:rPr lang="en-US" sz="2150" b="0" i="0" u="none" strike="noStrike" cap="none">
                <a:solidFill>
                  <a:srgbClr val="FFFFFF"/>
                </a:solidFill>
                <a:latin typeface="Courier New"/>
                <a:ea typeface="Courier New"/>
                <a:cs typeface="Courier New"/>
                <a:sym typeface="Courier New"/>
              </a:rPr>
              <a:t>(</a:t>
            </a:r>
            <a:r>
              <a:rPr lang="en-US" sz="2150" b="0" i="0" u="none" strike="noStrike" cap="none">
                <a:solidFill>
                  <a:srgbClr val="F22C3D"/>
                </a:solidFill>
                <a:latin typeface="Courier New"/>
                <a:ea typeface="Courier New"/>
                <a:cs typeface="Courier New"/>
                <a:sym typeface="Courier New"/>
              </a:rPr>
              <a:t>Animal</a:t>
            </a:r>
            <a:r>
              <a:rPr lang="en-US" sz="2150" b="0" i="0" u="none" strike="noStrike" cap="none">
                <a:solidFill>
                  <a:srgbClr val="FFFFFF"/>
                </a:solidFill>
                <a:latin typeface="Courier New"/>
                <a:ea typeface="Courier New"/>
                <a:cs typeface="Courier New"/>
                <a:sym typeface="Courier New"/>
              </a:rPr>
              <a:t>):</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2E95D3"/>
                </a:solidFill>
                <a:latin typeface="Courier New"/>
                <a:ea typeface="Courier New"/>
                <a:cs typeface="Courier New"/>
                <a:sym typeface="Courier New"/>
              </a:rPr>
              <a:t>def</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emitir_som</a:t>
            </a:r>
            <a:r>
              <a:rPr lang="en-US" sz="2150" b="0" i="0" u="none" strike="noStrike" cap="none">
                <a:solidFill>
                  <a:srgbClr val="FFFFFF"/>
                </a:solidFill>
                <a:latin typeface="Courier New"/>
                <a:ea typeface="Courier New"/>
                <a:cs typeface="Courier New"/>
                <a:sym typeface="Courier New"/>
              </a:rPr>
              <a:t>(self):</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E9950C"/>
                </a:solidFill>
                <a:latin typeface="Courier New"/>
                <a:ea typeface="Courier New"/>
                <a:cs typeface="Courier New"/>
                <a:sym typeface="Courier New"/>
              </a:rPr>
              <a:t>print </a:t>
            </a:r>
            <a:r>
              <a:rPr lang="en-US" sz="2150" b="0" i="0" u="none" strike="noStrike" cap="none">
                <a:solidFill>
                  <a:schemeClr val="lt1"/>
                </a:solidFill>
                <a:latin typeface="Courier New"/>
                <a:ea typeface="Courier New"/>
                <a:cs typeface="Courier New"/>
                <a:sym typeface="Courier New"/>
              </a:rPr>
              <a:t>(</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00A67D"/>
                </a:solidFill>
                <a:latin typeface="Courier New"/>
                <a:ea typeface="Courier New"/>
                <a:cs typeface="Courier New"/>
                <a:sym typeface="Courier New"/>
              </a:rPr>
              <a:t>" Miau!" </a:t>
            </a:r>
            <a:r>
              <a:rPr lang="en-US" sz="2150" b="0" i="0" u="none" strike="noStrike" cap="none">
                <a:solidFill>
                  <a:srgbClr val="F8F8F8"/>
                </a:solidFill>
                <a:latin typeface="Courier New"/>
                <a:ea typeface="Courier New"/>
                <a:cs typeface="Courier New"/>
                <a:sym typeface="Courier New"/>
              </a:rPr>
              <a:t>)</a:t>
            </a:r>
            <a:endParaRPr sz="2150" b="0" i="0" u="none" strike="noStrike" cap="none">
              <a:solidFill>
                <a:srgbClr val="F8F8F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2E95D3"/>
                </a:solidFill>
                <a:latin typeface="Courier New"/>
                <a:ea typeface="Courier New"/>
                <a:cs typeface="Courier New"/>
                <a:sym typeface="Courier New"/>
              </a:rPr>
              <a:t>class</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Humano</a:t>
            </a:r>
            <a:r>
              <a:rPr lang="en-US" sz="2150" b="0" i="0" u="none" strike="noStrike" cap="none">
                <a:solidFill>
                  <a:srgbClr val="FFFFFF"/>
                </a:solidFill>
                <a:latin typeface="Courier New"/>
                <a:ea typeface="Courier New"/>
                <a:cs typeface="Courier New"/>
                <a:sym typeface="Courier New"/>
              </a:rPr>
              <a:t>(</a:t>
            </a:r>
            <a:r>
              <a:rPr lang="en-US" sz="2150" b="0" i="0" u="none" strike="noStrike" cap="none">
                <a:solidFill>
                  <a:srgbClr val="F22C3D"/>
                </a:solidFill>
                <a:latin typeface="Courier New"/>
                <a:ea typeface="Courier New"/>
                <a:cs typeface="Courier New"/>
                <a:sym typeface="Courier New"/>
              </a:rPr>
              <a:t>Animal</a:t>
            </a:r>
            <a:r>
              <a:rPr lang="en-US" sz="2150" b="0" i="0" u="none" strike="noStrike" cap="none">
                <a:solidFill>
                  <a:srgbClr val="FFFFFF"/>
                </a:solidFill>
                <a:latin typeface="Courier New"/>
                <a:ea typeface="Courier New"/>
                <a:cs typeface="Courier New"/>
                <a:sym typeface="Courier New"/>
              </a:rPr>
              <a:t>):</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2E95D3"/>
                </a:solidFill>
                <a:latin typeface="Courier New"/>
                <a:ea typeface="Courier New"/>
                <a:cs typeface="Courier New"/>
                <a:sym typeface="Courier New"/>
              </a:rPr>
              <a:t>def</a:t>
            </a: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F22C3D"/>
                </a:solidFill>
                <a:latin typeface="Courier New"/>
                <a:ea typeface="Courier New"/>
                <a:cs typeface="Courier New"/>
                <a:sym typeface="Courier New"/>
              </a:rPr>
              <a:t>emitir_som</a:t>
            </a:r>
            <a:r>
              <a:rPr lang="en-US" sz="2150" b="0" i="0" u="none" strike="noStrike" cap="none">
                <a:solidFill>
                  <a:srgbClr val="FFFFFF"/>
                </a:solidFill>
                <a:latin typeface="Courier New"/>
                <a:ea typeface="Courier New"/>
                <a:cs typeface="Courier New"/>
                <a:sym typeface="Courier New"/>
              </a:rPr>
              <a:t>(self):</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        </a:t>
            </a:r>
            <a:r>
              <a:rPr lang="en-US" sz="2150" b="0" i="0" u="none" strike="noStrike" cap="none">
                <a:solidFill>
                  <a:srgbClr val="E9950C"/>
                </a:solidFill>
                <a:latin typeface="Courier New"/>
                <a:ea typeface="Courier New"/>
                <a:cs typeface="Courier New"/>
                <a:sym typeface="Courier New"/>
              </a:rPr>
              <a:t>print </a:t>
            </a:r>
            <a:r>
              <a:rPr lang="en-US" sz="2150" b="0" i="0" u="none" strike="noStrike" cap="none">
                <a:solidFill>
                  <a:schemeClr val="lt1"/>
                </a:solidFill>
                <a:latin typeface="Courier New"/>
                <a:ea typeface="Courier New"/>
                <a:cs typeface="Courier New"/>
                <a:sym typeface="Courier New"/>
              </a:rPr>
              <a:t>( </a:t>
            </a:r>
            <a:r>
              <a:rPr lang="en-US" sz="2150" b="0" i="0" u="none" strike="noStrike" cap="none">
                <a:solidFill>
                  <a:srgbClr val="00A67D"/>
                </a:solidFill>
                <a:latin typeface="Courier New"/>
                <a:ea typeface="Courier New"/>
                <a:cs typeface="Courier New"/>
                <a:sym typeface="Courier New"/>
              </a:rPr>
              <a:t>"Olá, tudo bem?"</a:t>
            </a:r>
            <a:r>
              <a:rPr lang="en-US" sz="2150" b="0" i="0" u="none" strike="noStrike" cap="none">
                <a:solidFill>
                  <a:srgbClr val="F8F8F8"/>
                </a:solidFill>
                <a:latin typeface="Courier New"/>
                <a:ea typeface="Courier New"/>
                <a:cs typeface="Courier New"/>
                <a:sym typeface="Courier New"/>
              </a:rPr>
              <a:t>)</a:t>
            </a:r>
            <a:endParaRPr sz="2150" b="0" i="0" u="none" strike="noStrike" cap="none">
              <a:solidFill>
                <a:srgbClr val="F8F8F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F8F8F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F8F8F8"/>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gatinho = Gato()</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pessoa = Humano()</a:t>
            </a: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FFFF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FFFFF"/>
                </a:solidFill>
                <a:latin typeface="Courier New"/>
                <a:ea typeface="Courier New"/>
                <a:cs typeface="Courier New"/>
                <a:sym typeface="Courier New"/>
              </a:rPr>
              <a:t>gatinho.emitir_som() </a:t>
            </a:r>
            <a:r>
              <a:rPr lang="en-US" sz="2200" b="0" i="0" u="none" strike="noStrike" cap="none">
                <a:solidFill>
                  <a:srgbClr val="FFF2CC"/>
                </a:solidFill>
                <a:latin typeface="Courier New"/>
                <a:ea typeface="Courier New"/>
                <a:cs typeface="Courier New"/>
                <a:sym typeface="Courier New"/>
              </a:rPr>
              <a:t># Miau!</a:t>
            </a:r>
            <a:endParaRPr sz="2200" b="0" i="0" u="none" strike="noStrike" cap="none">
              <a:solidFill>
                <a:srgbClr val="FFF2CC"/>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2150"/>
              <a:buFont typeface="Arial"/>
              <a:buNone/>
            </a:pPr>
            <a:r>
              <a:rPr lang="en-US" sz="2150" b="0" i="0" u="none" strike="noStrike" cap="none">
                <a:solidFill>
                  <a:srgbClr val="F8F8F8"/>
                </a:solidFill>
                <a:latin typeface="Courier New"/>
                <a:ea typeface="Courier New"/>
                <a:cs typeface="Courier New"/>
                <a:sym typeface="Courier New"/>
              </a:rPr>
              <a:t>pessoa.emitir_som()  </a:t>
            </a:r>
            <a:r>
              <a:rPr lang="en-US" sz="2200" b="0" i="0" u="none" strike="noStrike" cap="none">
                <a:solidFill>
                  <a:srgbClr val="FFF2CC"/>
                </a:solidFill>
                <a:latin typeface="Courier New"/>
                <a:ea typeface="Courier New"/>
                <a:cs typeface="Courier New"/>
                <a:sym typeface="Courier New"/>
              </a:rPr>
              <a:t># </a:t>
            </a:r>
            <a:r>
              <a:rPr lang="en-US" sz="2150" b="0" i="0" u="none" strike="noStrike" cap="none">
                <a:solidFill>
                  <a:srgbClr val="FFF2CC"/>
                </a:solidFill>
                <a:latin typeface="Courier New"/>
                <a:ea typeface="Courier New"/>
                <a:cs typeface="Courier New"/>
                <a:sym typeface="Courier New"/>
              </a:rPr>
              <a:t>Olá, tudo bem?</a:t>
            </a:r>
            <a:r>
              <a:rPr lang="en-US" sz="2200" b="0" i="0" u="none" strike="noStrike" cap="none">
                <a:solidFill>
                  <a:srgbClr val="FFF2CC"/>
                </a:solidFill>
                <a:latin typeface="Courier New"/>
                <a:ea typeface="Courier New"/>
                <a:cs typeface="Courier New"/>
                <a:sym typeface="Courier New"/>
              </a:rPr>
              <a:t>!</a:t>
            </a:r>
            <a:endParaRPr sz="2150" b="0" i="0" u="none" strike="noStrike" cap="none">
              <a:solidFill>
                <a:srgbClr val="F8F8F8"/>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02fcdc784c_0_39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6" name="Google Shape;386;g202fcdc784c_0_394"/>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ATIVIDADE 4</a:t>
            </a:r>
            <a:endParaRPr sz="6000" b="1" i="0" u="none" strike="noStrike" cap="none">
              <a:solidFill>
                <a:srgbClr val="D9BD34"/>
              </a:solidFill>
              <a:latin typeface="Calibri"/>
              <a:ea typeface="Calibri"/>
              <a:cs typeface="Calibri"/>
              <a:sym typeface="Calibri"/>
            </a:endParaRPr>
          </a:p>
        </p:txBody>
      </p:sp>
      <p:sp>
        <p:nvSpPr>
          <p:cNvPr id="387" name="Google Shape;387;g202fcdc784c_0_394"/>
          <p:cNvSpPr txBox="1"/>
          <p:nvPr/>
        </p:nvSpPr>
        <p:spPr>
          <a:xfrm>
            <a:off x="1110500" y="3930150"/>
            <a:ext cx="165114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As classes Carros e Moto devem fazer a modificação da função Exibir informações da superclasse Veículos de forma a mostrar os atributos específicos delas.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274320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502920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g202f957562a_0_329"/>
          <p:cNvPicPr preferRelativeResize="0"/>
          <p:nvPr/>
        </p:nvPicPr>
        <p:blipFill rotWithShape="1">
          <a:blip r:embed="rId3">
            <a:alphaModFix/>
          </a:blip>
          <a:srcRect/>
          <a:stretch/>
        </p:blipFill>
        <p:spPr>
          <a:xfrm rot="415307">
            <a:off x="1850350" y="2157938"/>
            <a:ext cx="5937175" cy="8468074"/>
          </a:xfrm>
          <a:prstGeom prst="rect">
            <a:avLst/>
          </a:prstGeom>
          <a:noFill/>
          <a:ln>
            <a:noFill/>
          </a:ln>
        </p:spPr>
      </p:pic>
      <p:sp>
        <p:nvSpPr>
          <p:cNvPr id="177" name="Google Shape;177;g202f957562a_0_329"/>
          <p:cNvSpPr/>
          <p:nvPr/>
        </p:nvSpPr>
        <p:spPr>
          <a:xfrm>
            <a:off x="5484375" y="378750"/>
            <a:ext cx="7018800" cy="9529500"/>
          </a:xfrm>
          <a:prstGeom prst="roundRect">
            <a:avLst>
              <a:gd name="adj" fmla="val 7479"/>
            </a:avLst>
          </a:prstGeom>
          <a:gradFill>
            <a:gsLst>
              <a:gs pos="0">
                <a:srgbClr val="757575">
                  <a:alpha val="73333"/>
                </a:srgbClr>
              </a:gs>
              <a:gs pos="100000">
                <a:srgbClr val="121219">
                  <a:alpha val="73333"/>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8" name="Google Shape;178;g202f957562a_0_329"/>
          <p:cNvSpPr txBox="1"/>
          <p:nvPr/>
        </p:nvSpPr>
        <p:spPr>
          <a:xfrm>
            <a:off x="9309899" y="2157950"/>
            <a:ext cx="2166900" cy="4926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Clr>
                <a:srgbClr val="000000"/>
              </a:buClr>
              <a:buSzPts val="3200"/>
              <a:buFont typeface="Arial"/>
              <a:buNone/>
            </a:pPr>
            <a:r>
              <a:rPr lang="en-US" sz="3200" b="0" i="0" u="none" strike="noStrike" cap="none">
                <a:solidFill>
                  <a:srgbClr val="F8F8F8"/>
                </a:solidFill>
                <a:latin typeface="Calibri"/>
                <a:ea typeface="Calibri"/>
                <a:cs typeface="Calibri"/>
                <a:sym typeface="Calibri"/>
              </a:rPr>
              <a:t>CONTEÚDOS </a:t>
            </a:r>
            <a:endParaRPr sz="3200" b="0" i="0" u="none" strike="noStrike" cap="none">
              <a:solidFill>
                <a:srgbClr val="000000"/>
              </a:solidFill>
              <a:latin typeface="Calibri"/>
              <a:ea typeface="Calibri"/>
              <a:cs typeface="Calibri"/>
              <a:sym typeface="Calibri"/>
            </a:endParaRPr>
          </a:p>
        </p:txBody>
      </p:sp>
      <p:sp>
        <p:nvSpPr>
          <p:cNvPr id="179" name="Google Shape;179;g202f957562a_0_329"/>
          <p:cNvSpPr txBox="1"/>
          <p:nvPr/>
        </p:nvSpPr>
        <p:spPr>
          <a:xfrm>
            <a:off x="6739500" y="660200"/>
            <a:ext cx="4809000" cy="1634100"/>
          </a:xfrm>
          <a:prstGeom prst="rect">
            <a:avLst/>
          </a:prstGeom>
          <a:noFill/>
          <a:ln>
            <a:noFill/>
          </a:ln>
        </p:spPr>
        <p:txBody>
          <a:bodyPr spcFirstLastPara="1" wrap="square" lIns="0" tIns="0" rIns="0" bIns="0" anchor="t" anchorCtr="0">
            <a:spAutoFit/>
          </a:bodyPr>
          <a:lstStyle/>
          <a:p>
            <a:pPr marL="0" marR="0" lvl="0" indent="0" algn="ctr" rtl="0">
              <a:lnSpc>
                <a:spcPct val="110003"/>
              </a:lnSpc>
              <a:spcBef>
                <a:spcPts val="0"/>
              </a:spcBef>
              <a:spcAft>
                <a:spcPts val="0"/>
              </a:spcAft>
              <a:buClr>
                <a:srgbClr val="000000"/>
              </a:buClr>
              <a:buSzPts val="11216"/>
              <a:buFont typeface="Arial"/>
              <a:buNone/>
            </a:pPr>
            <a:r>
              <a:rPr lang="en-US" sz="10616" b="1" i="0" u="none" strike="noStrike" cap="none">
                <a:solidFill>
                  <a:srgbClr val="FFFFFF"/>
                </a:solidFill>
                <a:latin typeface="Calibri"/>
                <a:ea typeface="Calibri"/>
                <a:cs typeface="Calibri"/>
                <a:sym typeface="Calibri"/>
              </a:rPr>
              <a:t>AULA </a:t>
            </a:r>
            <a:r>
              <a:rPr lang="en-US" sz="10616" b="1">
                <a:solidFill>
                  <a:srgbClr val="FFFFFF"/>
                </a:solidFill>
                <a:latin typeface="Calibri"/>
                <a:ea typeface="Calibri"/>
                <a:cs typeface="Calibri"/>
                <a:sym typeface="Calibri"/>
              </a:rPr>
              <a:t>2</a:t>
            </a:r>
            <a:endParaRPr sz="800" b="1" i="0" u="none" strike="noStrike" cap="none">
              <a:solidFill>
                <a:srgbClr val="000000"/>
              </a:solidFill>
              <a:latin typeface="Calibri"/>
              <a:ea typeface="Calibri"/>
              <a:cs typeface="Calibri"/>
              <a:sym typeface="Calibri"/>
            </a:endParaRPr>
          </a:p>
        </p:txBody>
      </p:sp>
      <p:sp>
        <p:nvSpPr>
          <p:cNvPr id="180" name="Google Shape;180;g202f957562a_0_329"/>
          <p:cNvSpPr txBox="1"/>
          <p:nvPr/>
        </p:nvSpPr>
        <p:spPr>
          <a:xfrm>
            <a:off x="6309900" y="3136100"/>
            <a:ext cx="5719500" cy="4480800"/>
          </a:xfrm>
          <a:prstGeom prst="rect">
            <a:avLst/>
          </a:prstGeom>
          <a:noFill/>
          <a:ln>
            <a:noFill/>
          </a:ln>
        </p:spPr>
        <p:txBody>
          <a:bodyPr spcFirstLastPara="1" wrap="square" lIns="91425" tIns="91425" rIns="91425" bIns="91425" anchor="t" anchorCtr="0">
            <a:spAutoFit/>
          </a:bodyPr>
          <a:lstStyle/>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Orientação à Objeto</a:t>
            </a:r>
            <a:endParaRPr sz="2900" b="0" i="0" u="none" strike="noStrike" cap="none">
              <a:solidFill>
                <a:schemeClr val="lt1"/>
              </a:solidFill>
              <a:latin typeface="Arial"/>
              <a:ea typeface="Arial"/>
              <a:cs typeface="Arial"/>
              <a:sym typeface="Arial"/>
            </a:endParaRPr>
          </a:p>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Abstração</a:t>
            </a:r>
            <a:endParaRPr sz="2900" b="0" i="0" u="none" strike="noStrike" cap="none">
              <a:solidFill>
                <a:schemeClr val="lt1"/>
              </a:solidFill>
              <a:latin typeface="Arial"/>
              <a:ea typeface="Arial"/>
              <a:cs typeface="Arial"/>
              <a:sym typeface="Arial"/>
            </a:endParaRPr>
          </a:p>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Encapsulamento </a:t>
            </a:r>
            <a:endParaRPr sz="2900" b="0" i="0" u="none" strike="noStrike" cap="none">
              <a:solidFill>
                <a:schemeClr val="lt1"/>
              </a:solidFill>
              <a:latin typeface="Arial"/>
              <a:ea typeface="Arial"/>
              <a:cs typeface="Arial"/>
              <a:sym typeface="Arial"/>
            </a:endParaRPr>
          </a:p>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Herança</a:t>
            </a:r>
            <a:endParaRPr sz="2900" b="0" i="0" u="none" strike="noStrike" cap="none">
              <a:solidFill>
                <a:schemeClr val="lt1"/>
              </a:solidFill>
              <a:latin typeface="Arial"/>
              <a:ea typeface="Arial"/>
              <a:cs typeface="Arial"/>
              <a:sym typeface="Arial"/>
            </a:endParaRPr>
          </a:p>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Função Super</a:t>
            </a:r>
            <a:endParaRPr sz="2900" b="0" i="0" u="none" strike="noStrike" cap="none">
              <a:solidFill>
                <a:schemeClr val="lt1"/>
              </a:solidFill>
              <a:latin typeface="Arial"/>
              <a:ea typeface="Arial"/>
              <a:cs typeface="Arial"/>
              <a:sym typeface="Arial"/>
            </a:endParaRPr>
          </a:p>
          <a:p>
            <a:pPr marL="457200" marR="0" lvl="0" indent="-412750" algn="l" rtl="0">
              <a:lnSpc>
                <a:spcPct val="115000"/>
              </a:lnSpc>
              <a:spcBef>
                <a:spcPts val="1000"/>
              </a:spcBef>
              <a:spcAft>
                <a:spcPts val="0"/>
              </a:spcAft>
              <a:buClr>
                <a:schemeClr val="lt1"/>
              </a:buClr>
              <a:buSzPts val="2900"/>
              <a:buFont typeface="Arial"/>
              <a:buChar char="●"/>
            </a:pPr>
            <a:r>
              <a:rPr lang="en-US" sz="2900" b="0" i="0" u="none" strike="noStrike" cap="none">
                <a:solidFill>
                  <a:schemeClr val="lt1"/>
                </a:solidFill>
                <a:latin typeface="Arial"/>
                <a:ea typeface="Arial"/>
                <a:cs typeface="Arial"/>
                <a:sym typeface="Arial"/>
              </a:rPr>
              <a:t>Polimorfismo</a:t>
            </a:r>
            <a:endParaRPr sz="2900" b="0" i="0" u="none" strike="noStrike" cap="none">
              <a:solidFill>
                <a:schemeClr val="lt1"/>
              </a:solidFill>
              <a:latin typeface="Arial"/>
              <a:ea typeface="Arial"/>
              <a:cs typeface="Arial"/>
              <a:sym typeface="Arial"/>
            </a:endParaRPr>
          </a:p>
          <a:p>
            <a:pPr marL="0" marR="0" lvl="0" indent="0" algn="l" rtl="0">
              <a:lnSpc>
                <a:spcPct val="115000"/>
              </a:lnSpc>
              <a:spcBef>
                <a:spcPts val="1000"/>
              </a:spcBef>
              <a:spcAft>
                <a:spcPts val="0"/>
              </a:spcAft>
              <a:buClr>
                <a:srgbClr val="000000"/>
              </a:buClr>
              <a:buSzPts val="2900"/>
              <a:buFont typeface="Arial"/>
              <a:buNone/>
            </a:pPr>
            <a:endParaRPr sz="2900" b="0" i="0" u="none" strike="noStrike" cap="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0dbaac65cd_0_73"/>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3" name="Google Shape;393;g20dbaac65cd_0_73"/>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DESAFIO</a:t>
            </a:r>
            <a:endParaRPr sz="6000" b="1" i="0" u="none" strike="noStrike" cap="none">
              <a:solidFill>
                <a:srgbClr val="D9BD34"/>
              </a:solidFill>
              <a:latin typeface="Calibri"/>
              <a:ea typeface="Calibri"/>
              <a:cs typeface="Calibri"/>
              <a:sym typeface="Calibri"/>
            </a:endParaRPr>
          </a:p>
        </p:txBody>
      </p:sp>
      <p:sp>
        <p:nvSpPr>
          <p:cNvPr id="394" name="Google Shape;394;g20dbaac65cd_0_73"/>
          <p:cNvSpPr txBox="1"/>
          <p:nvPr/>
        </p:nvSpPr>
        <p:spPr>
          <a:xfrm>
            <a:off x="673450" y="2531938"/>
            <a:ext cx="9567000" cy="578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Você foi contratado para desenvolver um sistema de supermercado que aborde os 4 pilares principais da Programação Orientada a Objetos (POO): abstração, encapsulamento, herança e polimorfismo. </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sistema deverá gerenciar um </a:t>
            </a:r>
            <a:r>
              <a:rPr lang="en-US" sz="2800" b="0" i="0" u="none" strike="noStrike" cap="none">
                <a:solidFill>
                  <a:srgbClr val="D9BD34"/>
                </a:solidFill>
                <a:latin typeface="Arial"/>
                <a:ea typeface="Arial"/>
                <a:cs typeface="Arial"/>
                <a:sym typeface="Arial"/>
              </a:rPr>
              <a:t>estoque</a:t>
            </a:r>
            <a:r>
              <a:rPr lang="en-US" sz="2800" b="0" i="0" u="none" strike="noStrike" cap="none">
                <a:solidFill>
                  <a:schemeClr val="lt1"/>
                </a:solidFill>
                <a:latin typeface="Arial"/>
                <a:ea typeface="Arial"/>
                <a:cs typeface="Arial"/>
                <a:sym typeface="Arial"/>
              </a:rPr>
              <a:t> de produtos: </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alimentos </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bebidas</a:t>
            </a:r>
            <a:endParaRPr sz="2800" b="0" i="0" u="none" strike="noStrike" cap="none">
              <a:solidFill>
                <a:srgbClr val="D9BD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Deverá ainda e permitir operações :</a:t>
            </a:r>
            <a:r>
              <a:rPr lang="en-US" sz="2800" b="0" i="0" u="none" strike="noStrike" cap="none">
                <a:solidFill>
                  <a:srgbClr val="D9BD34"/>
                </a:solidFill>
                <a:latin typeface="Arial"/>
                <a:ea typeface="Arial"/>
                <a:cs typeface="Arial"/>
                <a:sym typeface="Arial"/>
              </a:rPr>
              <a:t> </a:t>
            </a:r>
            <a:endParaRPr sz="2800" b="0" i="0" u="none" strike="noStrike" cap="none">
              <a:solidFill>
                <a:srgbClr val="D9BD34"/>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adicionar</a:t>
            </a:r>
            <a:endParaRPr sz="2800" b="0" i="0" u="none" strike="noStrike" cap="none">
              <a:solidFill>
                <a:srgbClr val="D9BD34"/>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remover </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listar produtos</a:t>
            </a:r>
            <a:endParaRPr sz="2800" b="0" i="0" u="none" strike="noStrike" cap="none">
              <a:solidFill>
                <a:schemeClr val="lt1"/>
              </a:solidFill>
              <a:latin typeface="Arial"/>
              <a:ea typeface="Arial"/>
              <a:cs typeface="Arial"/>
              <a:sym typeface="Arial"/>
            </a:endParaRPr>
          </a:p>
        </p:txBody>
      </p:sp>
      <p:pic>
        <p:nvPicPr>
          <p:cNvPr id="395" name="Google Shape;395;g20dbaac65cd_0_73"/>
          <p:cNvPicPr preferRelativeResize="0"/>
          <p:nvPr/>
        </p:nvPicPr>
        <p:blipFill rotWithShape="1">
          <a:blip r:embed="rId3">
            <a:alphaModFix/>
          </a:blip>
          <a:srcRect/>
          <a:stretch/>
        </p:blipFill>
        <p:spPr>
          <a:xfrm>
            <a:off x="10571675" y="2773013"/>
            <a:ext cx="5962650" cy="530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0dbaac65cd_0_83"/>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1" name="Google Shape;401;g20dbaac65cd_0_83"/>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DESAFIO - REQUISITOS DO PROJETO</a:t>
            </a:r>
            <a:endParaRPr sz="6000" b="1" i="0" u="none" strike="noStrike" cap="none">
              <a:solidFill>
                <a:srgbClr val="D9BD34"/>
              </a:solidFill>
              <a:latin typeface="Calibri"/>
              <a:ea typeface="Calibri"/>
              <a:cs typeface="Calibri"/>
              <a:sym typeface="Calibri"/>
            </a:endParaRPr>
          </a:p>
        </p:txBody>
      </p:sp>
      <p:sp>
        <p:nvSpPr>
          <p:cNvPr id="402" name="Google Shape;402;g20dbaac65cd_0_83"/>
          <p:cNvSpPr txBox="1"/>
          <p:nvPr/>
        </p:nvSpPr>
        <p:spPr>
          <a:xfrm>
            <a:off x="673450" y="2235600"/>
            <a:ext cx="16506900" cy="7080600"/>
          </a:xfrm>
          <a:prstGeom prst="rect">
            <a:avLst/>
          </a:prstGeom>
          <a:noFill/>
          <a:ln>
            <a:noFill/>
          </a:ln>
        </p:spPr>
        <p:txBody>
          <a:bodyPr spcFirstLastPara="1" wrap="square" lIns="91425" tIns="91425" rIns="91425" bIns="91425" anchor="t" anchorCtr="0">
            <a:spAutoFit/>
          </a:bodyPr>
          <a:lstStyle/>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Encapsulamento:</a:t>
            </a:r>
            <a:endParaRPr sz="2800" b="0" i="0" u="none" strike="noStrike" cap="none">
              <a:solidFill>
                <a:srgbClr val="D9BD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atributos das classes devem ser acessíveis apenas por meio de métodos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Herança:</a:t>
            </a:r>
            <a:endParaRPr sz="2800" b="0" i="0" u="none" strike="noStrike" cap="none">
              <a:solidFill>
                <a:srgbClr val="D9BD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 classe base Produto define os atributos comuns a todos os produtos. As subclasses Alimento e Bebida que herdam da classe Produto.</a:t>
            </a:r>
            <a:endParaRPr sz="2800" b="0" i="0" u="none" strike="noStrike" cap="none">
              <a:solidFill>
                <a:schemeClr val="lt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rgbClr val="D9BD34"/>
              </a:buClr>
              <a:buSzPts val="2800"/>
              <a:buFont typeface="Arial"/>
              <a:buChar char="●"/>
            </a:pPr>
            <a:r>
              <a:rPr lang="en-US" sz="2800" b="0" i="0" u="none" strike="noStrike" cap="none">
                <a:solidFill>
                  <a:srgbClr val="D9BD34"/>
                </a:solidFill>
                <a:latin typeface="Arial"/>
                <a:ea typeface="Arial"/>
                <a:cs typeface="Arial"/>
                <a:sym typeface="Arial"/>
              </a:rPr>
              <a:t>Polimorfismo:</a:t>
            </a:r>
            <a:endParaRPr sz="2800" b="0" i="0" u="none" strike="noStrike" cap="none">
              <a:solidFill>
                <a:srgbClr val="D9BD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métodos descrição serão sobrescritos, para fornecer informações específicas sobre o produto.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D9BD34"/>
                </a:solidFill>
                <a:latin typeface="Arial"/>
                <a:ea typeface="Arial"/>
                <a:cs typeface="Arial"/>
                <a:sym typeface="Arial"/>
              </a:rPr>
              <a:t>Funcionalidades Esperadas:</a:t>
            </a:r>
            <a:endParaRPr sz="2800" b="1" i="0" u="none" strike="noStrike" cap="none">
              <a:solidFill>
                <a:srgbClr val="D9BD34"/>
              </a:solidFill>
              <a:latin typeface="Arial"/>
              <a:ea typeface="Arial"/>
              <a:cs typeface="Arial"/>
              <a:sym typeface="Arial"/>
            </a:endParaRPr>
          </a:p>
          <a:p>
            <a:pPr marL="457200" marR="0" lvl="0" indent="-406400" algn="l" rtl="0">
              <a:lnSpc>
                <a:spcPct val="100000"/>
              </a:lnSpc>
              <a:spcBef>
                <a:spcPts val="0"/>
              </a:spcBef>
              <a:spcAft>
                <a:spcPts val="0"/>
              </a:spcAft>
              <a:buClr>
                <a:schemeClr val="lt1"/>
              </a:buClr>
              <a:buSzPts val="2800"/>
              <a:buFont typeface="Arial"/>
              <a:buAutoNum type="arabicPeriod"/>
            </a:pPr>
            <a:r>
              <a:rPr lang="en-US" sz="2800" b="0" i="0" u="none" strike="noStrike" cap="none">
                <a:solidFill>
                  <a:schemeClr val="lt1"/>
                </a:solidFill>
                <a:latin typeface="Arial"/>
                <a:ea typeface="Arial"/>
                <a:cs typeface="Arial"/>
                <a:sym typeface="Arial"/>
              </a:rPr>
              <a:t>Adicionar um novo produto ao estoque.</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chemeClr val="lt1"/>
              </a:buClr>
              <a:buSzPts val="2800"/>
              <a:buFont typeface="Arial"/>
              <a:buAutoNum type="arabicPeriod"/>
            </a:pPr>
            <a:r>
              <a:rPr lang="en-US" sz="2800" b="0" i="0" u="none" strike="noStrike" cap="none">
                <a:solidFill>
                  <a:schemeClr val="lt1"/>
                </a:solidFill>
                <a:latin typeface="Arial"/>
                <a:ea typeface="Arial"/>
                <a:cs typeface="Arial"/>
                <a:sym typeface="Arial"/>
              </a:rPr>
              <a:t>Remover um produto do estoque.</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chemeClr val="lt1"/>
              </a:buClr>
              <a:buSzPts val="2800"/>
              <a:buFont typeface="Arial"/>
              <a:buAutoNum type="arabicPeriod"/>
            </a:pPr>
            <a:r>
              <a:rPr lang="en-US" sz="2800" b="0" i="0" u="none" strike="noStrike" cap="none">
                <a:solidFill>
                  <a:schemeClr val="lt1"/>
                </a:solidFill>
                <a:latin typeface="Arial"/>
                <a:ea typeface="Arial"/>
                <a:cs typeface="Arial"/>
                <a:sym typeface="Arial"/>
              </a:rPr>
              <a:t>Listar todos os produtos disponíveis no estoque, mostrando suas informações.</a:t>
            </a:r>
            <a:endParaRPr sz="2800" b="0" i="0" u="none" strike="noStrike" cap="none">
              <a:solidFill>
                <a:schemeClr val="lt1"/>
              </a:solidFill>
              <a:latin typeface="Arial"/>
              <a:ea typeface="Arial"/>
              <a:cs typeface="Arial"/>
              <a:sym typeface="Arial"/>
            </a:endParaRPr>
          </a:p>
          <a:p>
            <a:pPr marL="457200" marR="0" lvl="0" indent="-406400" algn="l" rtl="0">
              <a:lnSpc>
                <a:spcPct val="100000"/>
              </a:lnSpc>
              <a:spcBef>
                <a:spcPts val="0"/>
              </a:spcBef>
              <a:spcAft>
                <a:spcPts val="0"/>
              </a:spcAft>
              <a:buClr>
                <a:schemeClr val="lt1"/>
              </a:buClr>
              <a:buSzPts val="2800"/>
              <a:buFont typeface="Arial"/>
              <a:buAutoNum type="arabicPeriod"/>
            </a:pPr>
            <a:r>
              <a:rPr lang="en-US" sz="2800" b="0" i="0" u="none" strike="noStrike" cap="none">
                <a:solidFill>
                  <a:schemeClr val="lt1"/>
                </a:solidFill>
                <a:latin typeface="Arial"/>
                <a:ea typeface="Arial"/>
                <a:cs typeface="Arial"/>
                <a:sym typeface="Arial"/>
              </a:rPr>
              <a:t>Mostrar produtos indisponíveis. </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6"/>
        <p:cNvGrpSpPr/>
        <p:nvPr/>
      </p:nvGrpSpPr>
      <p:grpSpPr>
        <a:xfrm>
          <a:off x="0" y="0"/>
          <a:ext cx="0" cy="0"/>
          <a:chOff x="0" y="0"/>
          <a:chExt cx="0" cy="0"/>
        </a:xfrm>
      </p:grpSpPr>
      <p:sp>
        <p:nvSpPr>
          <p:cNvPr id="407" name="Google Shape;407;p3"/>
          <p:cNvSpPr/>
          <p:nvPr/>
        </p:nvSpPr>
        <p:spPr>
          <a:xfrm flipH="1">
            <a:off x="-15377" y="216996"/>
            <a:ext cx="18303377" cy="10081658"/>
          </a:xfrm>
          <a:custGeom>
            <a:avLst/>
            <a:gdLst/>
            <a:ahLst/>
            <a:cxnLst/>
            <a:rect l="l" t="t" r="r" b="b"/>
            <a:pathLst>
              <a:path w="18967230" h="15814365" extrusionOk="0">
                <a:moveTo>
                  <a:pt x="18967230" y="0"/>
                </a:moveTo>
                <a:lnTo>
                  <a:pt x="0" y="0"/>
                </a:lnTo>
                <a:lnTo>
                  <a:pt x="0" y="15814365"/>
                </a:lnTo>
                <a:lnTo>
                  <a:pt x="18967230" y="15814365"/>
                </a:lnTo>
                <a:lnTo>
                  <a:pt x="18967230" y="0"/>
                </a:lnTo>
                <a:close/>
              </a:path>
            </a:pathLst>
          </a:custGeom>
          <a:blipFill rotWithShape="1">
            <a:blip r:embed="rId3">
              <a:alphaModFix amt="9999"/>
            </a:blip>
            <a:stretch>
              <a:fillRect l="-1141" t="-20519" r="-483" b="-1358"/>
            </a:stretch>
          </a:blipFill>
          <a:ln>
            <a:noFill/>
          </a:ln>
        </p:spPr>
        <p:txBody>
          <a:bodyPr/>
          <a:lstStyle/>
          <a:p>
            <a:endParaRPr lang="pt-BR"/>
          </a:p>
        </p:txBody>
      </p:sp>
      <p:sp>
        <p:nvSpPr>
          <p:cNvPr id="408" name="Google Shape;408;p3"/>
          <p:cNvSpPr/>
          <p:nvPr/>
        </p:nvSpPr>
        <p:spPr>
          <a:xfrm>
            <a:off x="5800667" y="1739276"/>
            <a:ext cx="5969736" cy="4250773"/>
          </a:xfrm>
          <a:custGeom>
            <a:avLst/>
            <a:gdLst/>
            <a:ahLst/>
            <a:cxnLst/>
            <a:rect l="l" t="t" r="r" b="b"/>
            <a:pathLst>
              <a:path w="5969736" h="4250773" extrusionOk="0">
                <a:moveTo>
                  <a:pt x="0" y="0"/>
                </a:moveTo>
                <a:lnTo>
                  <a:pt x="5969736" y="0"/>
                </a:lnTo>
                <a:lnTo>
                  <a:pt x="5969736" y="4250773"/>
                </a:lnTo>
                <a:lnTo>
                  <a:pt x="0" y="4250773"/>
                </a:lnTo>
                <a:lnTo>
                  <a:pt x="0" y="0"/>
                </a:lnTo>
                <a:close/>
              </a:path>
            </a:pathLst>
          </a:custGeom>
          <a:blipFill rotWithShape="1">
            <a:blip r:embed="rId4">
              <a:alphaModFix/>
            </a:blip>
            <a:stretch>
              <a:fillRect l="-8572" t="-31824" r="-8570" b="-32686"/>
            </a:stretch>
          </a:blipFill>
          <a:ln>
            <a:noFill/>
          </a:ln>
        </p:spPr>
        <p:txBody>
          <a:bodyPr/>
          <a:lstStyle/>
          <a:p>
            <a:endParaRPr lang="pt-BR"/>
          </a:p>
        </p:txBody>
      </p:sp>
      <p:sp>
        <p:nvSpPr>
          <p:cNvPr id="409" name="Google Shape;409;p3">
            <a:hlinkClick r:id="rId5"/>
          </p:cNvPr>
          <p:cNvSpPr/>
          <p:nvPr/>
        </p:nvSpPr>
        <p:spPr>
          <a:xfrm>
            <a:off x="9363080" y="6567194"/>
            <a:ext cx="443805" cy="443805"/>
          </a:xfrm>
          <a:custGeom>
            <a:avLst/>
            <a:gdLst/>
            <a:ahLst/>
            <a:cxnLst/>
            <a:rect l="l" t="t" r="r" b="b"/>
            <a:pathLst>
              <a:path w="443805" h="443805" extrusionOk="0">
                <a:moveTo>
                  <a:pt x="0" y="0"/>
                </a:moveTo>
                <a:lnTo>
                  <a:pt x="443805" y="0"/>
                </a:lnTo>
                <a:lnTo>
                  <a:pt x="443805" y="443805"/>
                </a:lnTo>
                <a:lnTo>
                  <a:pt x="0" y="443805"/>
                </a:lnTo>
                <a:lnTo>
                  <a:pt x="0" y="0"/>
                </a:lnTo>
                <a:close/>
              </a:path>
            </a:pathLst>
          </a:custGeom>
          <a:blipFill rotWithShape="1">
            <a:blip r:embed="rId6">
              <a:alphaModFix/>
            </a:blip>
            <a:stretch>
              <a:fillRect/>
            </a:stretch>
          </a:blipFill>
          <a:ln>
            <a:noFill/>
          </a:ln>
        </p:spPr>
        <p:txBody>
          <a:bodyPr/>
          <a:lstStyle/>
          <a:p>
            <a:endParaRPr lang="pt-BR"/>
          </a:p>
        </p:txBody>
      </p:sp>
      <p:sp>
        <p:nvSpPr>
          <p:cNvPr id="410" name="Google Shape;410;p3">
            <a:hlinkClick r:id="rId7"/>
          </p:cNvPr>
          <p:cNvSpPr/>
          <p:nvPr/>
        </p:nvSpPr>
        <p:spPr>
          <a:xfrm>
            <a:off x="6170582" y="7340494"/>
            <a:ext cx="581430" cy="494275"/>
          </a:xfrm>
          <a:custGeom>
            <a:avLst/>
            <a:gdLst/>
            <a:ahLst/>
            <a:cxnLst/>
            <a:rect l="l" t="t" r="r" b="b"/>
            <a:pathLst>
              <a:path w="581430" h="494275" extrusionOk="0">
                <a:moveTo>
                  <a:pt x="0" y="0"/>
                </a:moveTo>
                <a:lnTo>
                  <a:pt x="581430" y="0"/>
                </a:lnTo>
                <a:lnTo>
                  <a:pt x="581430" y="494275"/>
                </a:lnTo>
                <a:lnTo>
                  <a:pt x="0" y="494275"/>
                </a:lnTo>
                <a:lnTo>
                  <a:pt x="0" y="0"/>
                </a:lnTo>
                <a:close/>
              </a:path>
            </a:pathLst>
          </a:custGeom>
          <a:blipFill rotWithShape="1">
            <a:blip r:embed="rId8">
              <a:alphaModFix/>
            </a:blip>
            <a:stretch>
              <a:fillRect/>
            </a:stretch>
          </a:blipFill>
          <a:ln>
            <a:noFill/>
          </a:ln>
        </p:spPr>
        <p:txBody>
          <a:bodyPr/>
          <a:lstStyle/>
          <a:p>
            <a:endParaRPr lang="pt-BR"/>
          </a:p>
        </p:txBody>
      </p:sp>
      <p:sp>
        <p:nvSpPr>
          <p:cNvPr id="411" name="Google Shape;411;p3"/>
          <p:cNvSpPr txBox="1"/>
          <p:nvPr/>
        </p:nvSpPr>
        <p:spPr>
          <a:xfrm>
            <a:off x="9946067" y="6485349"/>
            <a:ext cx="2682231" cy="48133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Clr>
                <a:srgbClr val="000000"/>
              </a:buClr>
              <a:buSzPts val="2799"/>
              <a:buFont typeface="Arial"/>
              <a:buNone/>
            </a:pPr>
            <a:r>
              <a:rPr lang="en-US" sz="2799" b="1" i="0" u="sng" strike="noStrike" cap="none">
                <a:solidFill>
                  <a:srgbClr val="FFFFFF"/>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youthidiomas</a:t>
            </a:r>
            <a:endParaRPr sz="1400" b="0" i="0" u="none" strike="noStrike" cap="none">
              <a:solidFill>
                <a:srgbClr val="000000"/>
              </a:solidFill>
              <a:latin typeface="Arial"/>
              <a:ea typeface="Arial"/>
              <a:cs typeface="Arial"/>
              <a:sym typeface="Arial"/>
            </a:endParaRPr>
          </a:p>
        </p:txBody>
      </p:sp>
      <p:sp>
        <p:nvSpPr>
          <p:cNvPr id="412" name="Google Shape;412;p3"/>
          <p:cNvSpPr txBox="1"/>
          <p:nvPr/>
        </p:nvSpPr>
        <p:spPr>
          <a:xfrm>
            <a:off x="8375587" y="8994140"/>
            <a:ext cx="1308236" cy="26416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Clr>
                <a:srgbClr val="000000"/>
              </a:buClr>
              <a:buSzPts val="1599"/>
              <a:buFont typeface="Arial"/>
              <a:buNone/>
            </a:pPr>
            <a:r>
              <a:rPr lang="en-US" sz="1599" b="1" i="0" u="none" strike="noStrike" cap="none">
                <a:solidFill>
                  <a:srgbClr val="FFFFFF"/>
                </a:solidFill>
                <a:latin typeface="Montserrat"/>
                <a:ea typeface="Montserrat"/>
                <a:cs typeface="Montserrat"/>
                <a:sym typeface="Montserrat"/>
              </a:rPr>
              <a:t>2023</a:t>
            </a:r>
            <a:endParaRPr sz="1400" b="0" i="0" u="none" strike="noStrike" cap="none">
              <a:solidFill>
                <a:srgbClr val="000000"/>
              </a:solidFill>
              <a:latin typeface="Arial"/>
              <a:ea typeface="Arial"/>
              <a:cs typeface="Arial"/>
              <a:sym typeface="Arial"/>
            </a:endParaRPr>
          </a:p>
        </p:txBody>
      </p:sp>
      <p:sp>
        <p:nvSpPr>
          <p:cNvPr id="413" name="Google Shape;413;p3"/>
          <p:cNvSpPr txBox="1"/>
          <p:nvPr/>
        </p:nvSpPr>
        <p:spPr>
          <a:xfrm>
            <a:off x="5961223" y="6485349"/>
            <a:ext cx="3068481" cy="481330"/>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Clr>
                <a:srgbClr val="000000"/>
              </a:buClr>
              <a:buSzPts val="2799"/>
              <a:buFont typeface="Arial"/>
              <a:buNone/>
            </a:pPr>
            <a:r>
              <a:rPr lang="en-US" sz="2799" b="1" i="0" u="sng" strike="noStrike" cap="none">
                <a:solidFill>
                  <a:srgbClr val="FFFFFF"/>
                </a:solid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(85) 98524-9935</a:t>
            </a:r>
            <a:endParaRPr sz="1400" b="0" i="0" u="none" strike="noStrike" cap="none">
              <a:solidFill>
                <a:srgbClr val="000000"/>
              </a:solidFill>
              <a:latin typeface="Arial"/>
              <a:ea typeface="Arial"/>
              <a:cs typeface="Arial"/>
              <a:sym typeface="Arial"/>
            </a:endParaRPr>
          </a:p>
        </p:txBody>
      </p:sp>
      <p:sp>
        <p:nvSpPr>
          <p:cNvPr id="414" name="Google Shape;414;p3"/>
          <p:cNvSpPr txBox="1"/>
          <p:nvPr/>
        </p:nvSpPr>
        <p:spPr>
          <a:xfrm>
            <a:off x="7466819" y="8260840"/>
            <a:ext cx="3515863" cy="314200"/>
          </a:xfrm>
          <a:prstGeom prst="rect">
            <a:avLst/>
          </a:prstGeom>
          <a:noFill/>
          <a:ln>
            <a:noFill/>
          </a:ln>
        </p:spPr>
        <p:txBody>
          <a:bodyPr spcFirstLastPara="1" wrap="square" lIns="0" tIns="0" rIns="0" bIns="0" anchor="t" anchorCtr="0">
            <a:spAutoFit/>
          </a:bodyPr>
          <a:lstStyle/>
          <a:p>
            <a:pPr marL="0" marR="0" lvl="0" indent="0" algn="ctr" rtl="0">
              <a:lnSpc>
                <a:spcPct val="139977"/>
              </a:lnSpc>
              <a:spcBef>
                <a:spcPts val="0"/>
              </a:spcBef>
              <a:spcAft>
                <a:spcPts val="0"/>
              </a:spcAft>
              <a:buClr>
                <a:srgbClr val="000000"/>
              </a:buClr>
              <a:buSzPts val="1786"/>
              <a:buFont typeface="Arial"/>
              <a:buNone/>
            </a:pPr>
            <a:r>
              <a:rPr lang="en-US" sz="1786" b="1" i="0" u="sng" strike="noStrike" cap="none">
                <a:solidFill>
                  <a:srgbClr val="FFFFFF"/>
                </a:solid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www.youthidiomas.com.br</a:t>
            </a:r>
            <a:endParaRPr sz="1400" b="0" i="0" u="none" strike="noStrike" cap="none">
              <a:solidFill>
                <a:srgbClr val="000000"/>
              </a:solidFill>
              <a:latin typeface="Arial"/>
              <a:ea typeface="Arial"/>
              <a:cs typeface="Arial"/>
              <a:sym typeface="Arial"/>
            </a:endParaRPr>
          </a:p>
        </p:txBody>
      </p:sp>
      <p:sp>
        <p:nvSpPr>
          <p:cNvPr id="415" name="Google Shape;415;p3"/>
          <p:cNvSpPr txBox="1"/>
          <p:nvPr/>
        </p:nvSpPr>
        <p:spPr>
          <a:xfrm>
            <a:off x="6752012" y="7370826"/>
            <a:ext cx="5018391" cy="389255"/>
          </a:xfrm>
          <a:prstGeom prst="rect">
            <a:avLst/>
          </a:prstGeom>
          <a:noFill/>
          <a:ln>
            <a:noFill/>
          </a:ln>
        </p:spPr>
        <p:txBody>
          <a:bodyPr spcFirstLastPara="1" wrap="square" lIns="0" tIns="0" rIns="0" bIns="0" anchor="t" anchorCtr="0">
            <a:spAutoFit/>
          </a:bodyPr>
          <a:lstStyle/>
          <a:p>
            <a:pPr marL="0" marR="0" lvl="0" indent="0" algn="ctr" rtl="0">
              <a:lnSpc>
                <a:spcPct val="140017"/>
              </a:lnSpc>
              <a:spcBef>
                <a:spcPts val="0"/>
              </a:spcBef>
              <a:spcAft>
                <a:spcPts val="0"/>
              </a:spcAft>
              <a:buClr>
                <a:srgbClr val="000000"/>
              </a:buClr>
              <a:buSzPts val="2299"/>
              <a:buFont typeface="Arial"/>
              <a:buNone/>
            </a:pPr>
            <a:r>
              <a:rPr lang="en-US" sz="2299" b="1" i="0" u="sng" strike="noStrike" cap="none">
                <a:solidFill>
                  <a:srgbClr val="FFFFFF"/>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contato@youthidiomas.com.br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02f957562a_0_16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6" name="Google Shape;186;g202f957562a_0_164"/>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Orientação a objeto </a:t>
            </a:r>
            <a:endParaRPr sz="6000" b="1" i="0" u="none" strike="noStrike" cap="none">
              <a:solidFill>
                <a:srgbClr val="D9BD34"/>
              </a:solidFill>
              <a:latin typeface="Calibri"/>
              <a:ea typeface="Calibri"/>
              <a:cs typeface="Calibri"/>
              <a:sym typeface="Calibri"/>
            </a:endParaRPr>
          </a:p>
        </p:txBody>
      </p:sp>
      <p:sp>
        <p:nvSpPr>
          <p:cNvPr id="187" name="Google Shape;187;g202f957562a_0_164"/>
          <p:cNvSpPr txBox="1"/>
          <p:nvPr/>
        </p:nvSpPr>
        <p:spPr>
          <a:xfrm>
            <a:off x="1425450" y="2172900"/>
            <a:ext cx="15437100" cy="390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200" b="0" i="0" u="none" strike="noStrike" cap="none">
                <a:solidFill>
                  <a:schemeClr val="lt1"/>
                </a:solidFill>
                <a:latin typeface="Arial"/>
                <a:ea typeface="Arial"/>
                <a:cs typeface="Arial"/>
                <a:sym typeface="Arial"/>
              </a:rPr>
              <a:t>A programação orientada a objetos tem como objetivo abstrair elementos reais, tangíveis ou não, por meio de classes, no qual cada uma dessas classes possui propriedades únicas e comportamentos próprios, podendo existir só ou dependendo de outra.</a:t>
            </a: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3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188" name="Google Shape;188;g202f957562a_0_164"/>
          <p:cNvSpPr txBox="1"/>
          <p:nvPr/>
        </p:nvSpPr>
        <p:spPr>
          <a:xfrm>
            <a:off x="1425450" y="4831450"/>
            <a:ext cx="7042800" cy="412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Um dos principais objetivos da POO é facilitar o entendimento e a modelagem de software complexo através da organização do código em unidades lógicas que representam entidades ou conceitos do mundo real. Para isso lançamos mão dos 4 pilares da Orientação a Objeto</a:t>
            </a: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02fcdc784c_0_96"/>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4" name="Google Shape;194;g202fcdc784c_0_96"/>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ABSTRAÇÃO</a:t>
            </a:r>
            <a:endParaRPr sz="6000" b="1" i="0" u="none" strike="noStrike" cap="none">
              <a:solidFill>
                <a:srgbClr val="D9BD34"/>
              </a:solidFill>
              <a:latin typeface="Calibri"/>
              <a:ea typeface="Calibri"/>
              <a:cs typeface="Calibri"/>
              <a:sym typeface="Calibri"/>
            </a:endParaRPr>
          </a:p>
        </p:txBody>
      </p:sp>
      <p:sp>
        <p:nvSpPr>
          <p:cNvPr id="195" name="Google Shape;195;g202fcdc784c_0_96"/>
          <p:cNvSpPr txBox="1"/>
          <p:nvPr/>
        </p:nvSpPr>
        <p:spPr>
          <a:xfrm>
            <a:off x="673450" y="2273200"/>
            <a:ext cx="173988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Abstração é o conceito de </a:t>
            </a:r>
            <a:r>
              <a:rPr lang="en-US" sz="2800" b="0" i="0" u="none" strike="noStrike" cap="none">
                <a:solidFill>
                  <a:srgbClr val="D9BD34"/>
                </a:solidFill>
                <a:latin typeface="Arial"/>
                <a:ea typeface="Arial"/>
                <a:cs typeface="Arial"/>
                <a:sym typeface="Arial"/>
              </a:rPr>
              <a:t>simplificar complexidades desnecessárias</a:t>
            </a:r>
            <a:r>
              <a:rPr lang="en-US" sz="2800" b="0" i="0" u="none" strike="noStrike" cap="none">
                <a:solidFill>
                  <a:schemeClr val="lt1"/>
                </a:solidFill>
                <a:latin typeface="Arial"/>
                <a:ea typeface="Arial"/>
                <a:cs typeface="Arial"/>
                <a:sym typeface="Arial"/>
              </a:rPr>
              <a:t>, focando nos aspectos relevantes de um objeto.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Em POO, uma classe é uma forma de abstração, pois representa um conjunto de objetos que compartilham características semelhantes. Por exemplo, ao criar uma classe Animal, estamos abstraindo os detalhes específicos de cada tipo de animal e focando apenas nos aspectos</a:t>
            </a:r>
            <a:r>
              <a:rPr lang="en-US" sz="2800" b="0" i="0" u="none" strike="noStrike" cap="none">
                <a:solidFill>
                  <a:srgbClr val="D9BD34"/>
                </a:solidFill>
                <a:latin typeface="Arial"/>
                <a:ea typeface="Arial"/>
                <a:cs typeface="Arial"/>
                <a:sym typeface="Arial"/>
              </a:rPr>
              <a:t> comuns a todos os animais</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pic>
        <p:nvPicPr>
          <p:cNvPr id="196" name="Google Shape;196;g202fcdc784c_0_96"/>
          <p:cNvPicPr preferRelativeResize="0"/>
          <p:nvPr/>
        </p:nvPicPr>
        <p:blipFill rotWithShape="1">
          <a:blip r:embed="rId3">
            <a:alphaModFix/>
          </a:blip>
          <a:srcRect/>
          <a:stretch/>
        </p:blipFill>
        <p:spPr>
          <a:xfrm>
            <a:off x="799800" y="4612900"/>
            <a:ext cx="10152298" cy="5369301"/>
          </a:xfrm>
          <a:prstGeom prst="rect">
            <a:avLst/>
          </a:prstGeom>
          <a:noFill/>
          <a:ln>
            <a:noFill/>
          </a:ln>
        </p:spPr>
      </p:pic>
      <p:sp>
        <p:nvSpPr>
          <p:cNvPr id="197" name="Google Shape;197;g202fcdc784c_0_96"/>
          <p:cNvSpPr txBox="1"/>
          <p:nvPr/>
        </p:nvSpPr>
        <p:spPr>
          <a:xfrm>
            <a:off x="11308525" y="4805400"/>
            <a:ext cx="5553600" cy="406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abstração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D9BD34"/>
                </a:solidFill>
                <a:latin typeface="Arial"/>
                <a:ea typeface="Arial"/>
                <a:cs typeface="Arial"/>
                <a:sym typeface="Arial"/>
              </a:rPr>
              <a:t>Classes: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conjuntos de objetos que possuem o mesmo tipo; 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D9BD34"/>
                </a:solidFill>
                <a:latin typeface="Arial"/>
                <a:ea typeface="Arial"/>
                <a:cs typeface="Arial"/>
                <a:sym typeface="Arial"/>
              </a:rPr>
              <a:t>Objetos: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instâncias das classes.</a:t>
            </a:r>
            <a:endParaRPr sz="2800" b="0" i="0" u="none" strike="noStrike" cap="none">
              <a:solidFill>
                <a:schemeClr val="lt1"/>
              </a:solidFill>
              <a:latin typeface="Arial"/>
              <a:ea typeface="Arial"/>
              <a:cs typeface="Arial"/>
              <a:sym typeface="Arial"/>
            </a:endParaRPr>
          </a:p>
        </p:txBody>
      </p:sp>
      <p:pic>
        <p:nvPicPr>
          <p:cNvPr id="198" name="Google Shape;198;g202fcdc784c_0_96"/>
          <p:cNvPicPr preferRelativeResize="0"/>
          <p:nvPr/>
        </p:nvPicPr>
        <p:blipFill rotWithShape="1">
          <a:blip r:embed="rId4">
            <a:alphaModFix/>
          </a:blip>
          <a:srcRect/>
          <a:stretch/>
        </p:blipFill>
        <p:spPr>
          <a:xfrm>
            <a:off x="2499900" y="5088850"/>
            <a:ext cx="923400" cy="923400"/>
          </a:xfrm>
          <a:prstGeom prst="rect">
            <a:avLst/>
          </a:prstGeom>
          <a:noFill/>
          <a:ln>
            <a:noFill/>
          </a:ln>
        </p:spPr>
      </p:pic>
      <p:pic>
        <p:nvPicPr>
          <p:cNvPr id="199" name="Google Shape;199;g202fcdc784c_0_96"/>
          <p:cNvPicPr preferRelativeResize="0"/>
          <p:nvPr/>
        </p:nvPicPr>
        <p:blipFill rotWithShape="1">
          <a:blip r:embed="rId5">
            <a:alphaModFix/>
          </a:blip>
          <a:srcRect/>
          <a:stretch/>
        </p:blipFill>
        <p:spPr>
          <a:xfrm>
            <a:off x="2499900" y="6317900"/>
            <a:ext cx="923400" cy="923400"/>
          </a:xfrm>
          <a:prstGeom prst="rect">
            <a:avLst/>
          </a:prstGeom>
          <a:noFill/>
          <a:ln>
            <a:noFill/>
          </a:ln>
        </p:spPr>
      </p:pic>
      <p:pic>
        <p:nvPicPr>
          <p:cNvPr id="200" name="Google Shape;200;g202fcdc784c_0_96"/>
          <p:cNvPicPr preferRelativeResize="0"/>
          <p:nvPr/>
        </p:nvPicPr>
        <p:blipFill rotWithShape="1">
          <a:blip r:embed="rId6">
            <a:alphaModFix/>
          </a:blip>
          <a:srcRect/>
          <a:stretch/>
        </p:blipFill>
        <p:spPr>
          <a:xfrm>
            <a:off x="2499900" y="7546950"/>
            <a:ext cx="923400" cy="923400"/>
          </a:xfrm>
          <a:prstGeom prst="rect">
            <a:avLst/>
          </a:prstGeom>
          <a:noFill/>
          <a:ln>
            <a:noFill/>
          </a:ln>
        </p:spPr>
      </p:pic>
      <p:pic>
        <p:nvPicPr>
          <p:cNvPr id="201" name="Google Shape;201;g202fcdc784c_0_96"/>
          <p:cNvPicPr preferRelativeResize="0"/>
          <p:nvPr/>
        </p:nvPicPr>
        <p:blipFill rotWithShape="1">
          <a:blip r:embed="rId7">
            <a:alphaModFix/>
          </a:blip>
          <a:srcRect/>
          <a:stretch/>
        </p:blipFill>
        <p:spPr>
          <a:xfrm>
            <a:off x="2544853" y="8776000"/>
            <a:ext cx="833500" cy="8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02fcdc784c_0_131"/>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7" name="Google Shape;207;g202fcdc784c_0_131"/>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ABSTRAÇÃO</a:t>
            </a:r>
            <a:endParaRPr sz="6000" b="1" i="0" u="none" strike="noStrike" cap="none">
              <a:solidFill>
                <a:srgbClr val="D9BD34"/>
              </a:solidFill>
              <a:latin typeface="Calibri"/>
              <a:ea typeface="Calibri"/>
              <a:cs typeface="Calibri"/>
              <a:sym typeface="Calibri"/>
            </a:endParaRPr>
          </a:p>
        </p:txBody>
      </p:sp>
      <p:sp>
        <p:nvSpPr>
          <p:cNvPr id="208" name="Google Shape;208;g202fcdc784c_0_131"/>
          <p:cNvSpPr txBox="1"/>
          <p:nvPr/>
        </p:nvSpPr>
        <p:spPr>
          <a:xfrm>
            <a:off x="673450" y="2273200"/>
            <a:ext cx="173988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Abstração é o conceito de </a:t>
            </a:r>
            <a:r>
              <a:rPr lang="en-US" sz="2800" b="0" i="0" u="none" strike="noStrike" cap="none">
                <a:solidFill>
                  <a:srgbClr val="D9BD34"/>
                </a:solidFill>
                <a:latin typeface="Arial"/>
                <a:ea typeface="Arial"/>
                <a:cs typeface="Arial"/>
                <a:sym typeface="Arial"/>
              </a:rPr>
              <a:t>simplificar complexidades desnecessárias</a:t>
            </a:r>
            <a:r>
              <a:rPr lang="en-US" sz="2800" b="0" i="0" u="none" strike="noStrike" cap="none">
                <a:solidFill>
                  <a:schemeClr val="lt1"/>
                </a:solidFill>
                <a:latin typeface="Arial"/>
                <a:ea typeface="Arial"/>
                <a:cs typeface="Arial"/>
                <a:sym typeface="Arial"/>
              </a:rPr>
              <a:t>, focando nos aspectos relevantes de um objeto.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Em POO, uma classe é uma forma de abstração, pois representa um conjunto de objetos que compartilham características semelhantes. Por exemplo, ao criar uma classe Animal, estamos abstraindo os detalhes específicos de cada tipo de animal e focando apenas nos aspectos</a:t>
            </a:r>
            <a:r>
              <a:rPr lang="en-US" sz="2800" b="0" i="0" u="none" strike="noStrike" cap="none">
                <a:solidFill>
                  <a:srgbClr val="D9BD34"/>
                </a:solidFill>
                <a:latin typeface="Arial"/>
                <a:ea typeface="Arial"/>
                <a:cs typeface="Arial"/>
                <a:sym typeface="Arial"/>
              </a:rPr>
              <a:t> comuns a todos os animais</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sp>
        <p:nvSpPr>
          <p:cNvPr id="209" name="Google Shape;209;g202fcdc784c_0_131"/>
          <p:cNvSpPr txBox="1"/>
          <p:nvPr/>
        </p:nvSpPr>
        <p:spPr>
          <a:xfrm>
            <a:off x="11308525" y="4805400"/>
            <a:ext cx="5553600" cy="406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abstração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D9BD34"/>
                </a:solidFill>
                <a:latin typeface="Arial"/>
                <a:ea typeface="Arial"/>
                <a:cs typeface="Arial"/>
                <a:sym typeface="Arial"/>
              </a:rPr>
              <a:t>Classes: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conjuntos de objetos que possuem o mesmo tipo; 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D9BD34"/>
                </a:solidFill>
                <a:latin typeface="Arial"/>
                <a:ea typeface="Arial"/>
                <a:cs typeface="Arial"/>
                <a:sym typeface="Arial"/>
              </a:rPr>
              <a:t>Objetos: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instâncias das classes.</a:t>
            </a:r>
            <a:endParaRPr sz="2800" b="0" i="0" u="none" strike="noStrike" cap="none">
              <a:solidFill>
                <a:schemeClr val="lt1"/>
              </a:solidFill>
              <a:latin typeface="Arial"/>
              <a:ea typeface="Arial"/>
              <a:cs typeface="Arial"/>
              <a:sym typeface="Arial"/>
            </a:endParaRPr>
          </a:p>
        </p:txBody>
      </p:sp>
      <p:sp>
        <p:nvSpPr>
          <p:cNvPr id="210" name="Google Shape;210;g202fcdc784c_0_131"/>
          <p:cNvSpPr txBox="1"/>
          <p:nvPr/>
        </p:nvSpPr>
        <p:spPr>
          <a:xfrm>
            <a:off x="889275" y="4747825"/>
            <a:ext cx="10016400" cy="4656300"/>
          </a:xfrm>
          <a:prstGeom prst="rect">
            <a:avLst/>
          </a:prstGeom>
          <a:solidFill>
            <a:srgbClr val="0D0D0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2E95D3"/>
                </a:solidFill>
                <a:highlight>
                  <a:srgbClr val="0D0D0D"/>
                </a:highlight>
                <a:latin typeface="Courier New"/>
                <a:ea typeface="Courier New"/>
                <a:cs typeface="Courier New"/>
                <a:sym typeface="Courier New"/>
              </a:rPr>
              <a:t>class</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F22C3D"/>
                </a:solidFill>
                <a:highlight>
                  <a:srgbClr val="0D0D0D"/>
                </a:highlight>
                <a:latin typeface="Courier New"/>
                <a:ea typeface="Courier New"/>
                <a:cs typeface="Courier New"/>
                <a:sym typeface="Courier New"/>
              </a:rPr>
              <a:t>Animal</a:t>
            </a:r>
            <a:r>
              <a:rPr lang="en-US" sz="2450" b="0" i="0" u="none" strike="noStrike" cap="none">
                <a:solidFill>
                  <a:srgbClr val="FFFFFF"/>
                </a:solidFill>
                <a:highlight>
                  <a:srgbClr val="0D0D0D"/>
                </a:highlight>
                <a:latin typeface="Courier New"/>
                <a:ea typeface="Courier New"/>
                <a:cs typeface="Courier New"/>
                <a:sym typeface="Courier New"/>
              </a:rPr>
              <a:t>:</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2E95D3"/>
                </a:solidFill>
                <a:highlight>
                  <a:srgbClr val="0D0D0D"/>
                </a:highlight>
                <a:latin typeface="Courier New"/>
                <a:ea typeface="Courier New"/>
                <a:cs typeface="Courier New"/>
                <a:sym typeface="Courier New"/>
              </a:rPr>
              <a:t>def</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F22C3D"/>
                </a:solidFill>
                <a:highlight>
                  <a:srgbClr val="0D0D0D"/>
                </a:highlight>
                <a:latin typeface="Courier New"/>
                <a:ea typeface="Courier New"/>
                <a:cs typeface="Courier New"/>
                <a:sym typeface="Courier New"/>
              </a:rPr>
              <a:t>__init__</a:t>
            </a:r>
            <a:r>
              <a:rPr lang="en-US" sz="2450" b="0" i="0" u="none" strike="noStrike" cap="none">
                <a:solidFill>
                  <a:srgbClr val="FFFFFF"/>
                </a:solidFill>
                <a:highlight>
                  <a:srgbClr val="0D0D0D"/>
                </a:highlight>
                <a:latin typeface="Courier New"/>
                <a:ea typeface="Courier New"/>
                <a:cs typeface="Courier New"/>
                <a:sym typeface="Courier New"/>
              </a:rPr>
              <a:t>(self, raca, tamanho, cor):</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self.raca = raca</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self.tamanho = tamanho</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self.cor = cor</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2E95D3"/>
                </a:solidFill>
                <a:highlight>
                  <a:srgbClr val="0D0D0D"/>
                </a:highlight>
                <a:latin typeface="Courier New"/>
                <a:ea typeface="Courier New"/>
                <a:cs typeface="Courier New"/>
                <a:sym typeface="Courier New"/>
              </a:rPr>
              <a:t>def</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F22C3D"/>
                </a:solidFill>
                <a:highlight>
                  <a:srgbClr val="0D0D0D"/>
                </a:highlight>
                <a:latin typeface="Courier New"/>
                <a:ea typeface="Courier New"/>
                <a:cs typeface="Courier New"/>
                <a:sym typeface="Courier New"/>
              </a:rPr>
              <a:t>comer</a:t>
            </a:r>
            <a:r>
              <a:rPr lang="en-US" sz="2450" b="0" i="0" u="none" strike="noStrike" cap="none">
                <a:solidFill>
                  <a:srgbClr val="FFFFFF"/>
                </a:solidFill>
                <a:highlight>
                  <a:srgbClr val="0D0D0D"/>
                </a:highlight>
                <a:latin typeface="Courier New"/>
                <a:ea typeface="Courier New"/>
                <a:cs typeface="Courier New"/>
                <a:sym typeface="Courier New"/>
              </a:rPr>
              <a:t>(self):</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2E95D3"/>
                </a:solidFill>
                <a:highlight>
                  <a:srgbClr val="0D0D0D"/>
                </a:highlight>
                <a:latin typeface="Courier New"/>
                <a:ea typeface="Courier New"/>
                <a:cs typeface="Courier New"/>
                <a:sym typeface="Courier New"/>
              </a:rPr>
              <a:t>return</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00A67D"/>
                </a:solidFill>
                <a:highlight>
                  <a:srgbClr val="0D0D0D"/>
                </a:highlight>
                <a:latin typeface="Courier New"/>
                <a:ea typeface="Courier New"/>
                <a:cs typeface="Courier New"/>
                <a:sym typeface="Courier New"/>
              </a:rPr>
              <a:t>"O animal está comendo."</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2E95D3"/>
                </a:solidFill>
                <a:highlight>
                  <a:srgbClr val="0D0D0D"/>
                </a:highlight>
                <a:latin typeface="Courier New"/>
                <a:ea typeface="Courier New"/>
                <a:cs typeface="Courier New"/>
                <a:sym typeface="Courier New"/>
              </a:rPr>
              <a:t>def</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F22C3D"/>
                </a:solidFill>
                <a:highlight>
                  <a:srgbClr val="0D0D0D"/>
                </a:highlight>
                <a:latin typeface="Courier New"/>
                <a:ea typeface="Courier New"/>
                <a:cs typeface="Courier New"/>
                <a:sym typeface="Courier New"/>
              </a:rPr>
              <a:t>dormir</a:t>
            </a:r>
            <a:r>
              <a:rPr lang="en-US" sz="2450" b="0" i="0" u="none" strike="noStrike" cap="none">
                <a:solidFill>
                  <a:srgbClr val="FFFFFF"/>
                </a:solidFill>
                <a:highlight>
                  <a:srgbClr val="0D0D0D"/>
                </a:highlight>
                <a:latin typeface="Courier New"/>
                <a:ea typeface="Courier New"/>
                <a:cs typeface="Courier New"/>
                <a:sym typeface="Courier New"/>
              </a:rPr>
              <a:t>(self):</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50"/>
              <a:buFont typeface="Arial"/>
              <a:buNone/>
            </a:pP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2E95D3"/>
                </a:solidFill>
                <a:highlight>
                  <a:srgbClr val="0D0D0D"/>
                </a:highlight>
                <a:latin typeface="Courier New"/>
                <a:ea typeface="Courier New"/>
                <a:cs typeface="Courier New"/>
                <a:sym typeface="Courier New"/>
              </a:rPr>
              <a:t>return</a:t>
            </a:r>
            <a:r>
              <a:rPr lang="en-US" sz="2450" b="0" i="0" u="none" strike="noStrike" cap="none">
                <a:solidFill>
                  <a:srgbClr val="FFFFFF"/>
                </a:solidFill>
                <a:highlight>
                  <a:srgbClr val="0D0D0D"/>
                </a:highlight>
                <a:latin typeface="Courier New"/>
                <a:ea typeface="Courier New"/>
                <a:cs typeface="Courier New"/>
                <a:sym typeface="Courier New"/>
              </a:rPr>
              <a:t> </a:t>
            </a:r>
            <a:r>
              <a:rPr lang="en-US" sz="2450" b="0" i="0" u="none" strike="noStrike" cap="none">
                <a:solidFill>
                  <a:srgbClr val="00A67D"/>
                </a:solidFill>
                <a:highlight>
                  <a:srgbClr val="0D0D0D"/>
                </a:highlight>
                <a:latin typeface="Courier New"/>
                <a:ea typeface="Courier New"/>
                <a:cs typeface="Courier New"/>
                <a:sym typeface="Courier New"/>
              </a:rPr>
              <a:t>"O animal está dormindo."</a:t>
            </a:r>
            <a:endParaRPr sz="24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02fd2f7322_0_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6" name="Google Shape;216;g202fd2f7322_0_0"/>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ATIVIDADE 1</a:t>
            </a:r>
            <a:endParaRPr sz="6000" b="1" i="0" u="none" strike="noStrike" cap="none">
              <a:solidFill>
                <a:srgbClr val="D9BD34"/>
              </a:solidFill>
              <a:latin typeface="Calibri"/>
              <a:ea typeface="Calibri"/>
              <a:cs typeface="Calibri"/>
              <a:sym typeface="Calibri"/>
            </a:endParaRPr>
          </a:p>
        </p:txBody>
      </p:sp>
      <p:sp>
        <p:nvSpPr>
          <p:cNvPr id="217" name="Google Shape;217;g202fd2f7322_0_0"/>
          <p:cNvSpPr txBox="1"/>
          <p:nvPr/>
        </p:nvSpPr>
        <p:spPr>
          <a:xfrm>
            <a:off x="1239650" y="2025175"/>
            <a:ext cx="16511400" cy="664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Você foi contratado para desenvolver um sistema de gerenciamento de biblioteca para uma instituição de ensino. </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sistema deve permitir que os usuários realizem operações como: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Criar um novo livro</a:t>
            </a: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Título</a:t>
            </a: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Autor</a:t>
            </a: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Ano de Publicação</a:t>
            </a: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Status (disponível ou emprestado)</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Criar uma biblioteca para reunir os livros.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Os objetos do tipo biblioteca contarão com as seguintes funções:</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 adicionar livros à biblioteca</a:t>
            </a:r>
            <a:endParaRPr sz="2800" b="0" i="0" u="none" strike="noStrike" cap="none">
              <a:solidFill>
                <a:schemeClr val="lt1"/>
              </a:solidFill>
              <a:latin typeface="Arial"/>
              <a:ea typeface="Arial"/>
              <a:cs typeface="Arial"/>
              <a:sym typeface="Arial"/>
            </a:endParaRPr>
          </a:p>
          <a:p>
            <a:pPr marL="32004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 listar os livros disponíveis.</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02fcdc784c_0_114"/>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3" name="Google Shape;223;g202fcdc784c_0_114"/>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ENCAPSULAMENTO </a:t>
            </a:r>
            <a:endParaRPr sz="6000" b="1" i="0" u="none" strike="noStrike" cap="none">
              <a:solidFill>
                <a:srgbClr val="D9BD34"/>
              </a:solidFill>
              <a:latin typeface="Calibri"/>
              <a:ea typeface="Calibri"/>
              <a:cs typeface="Calibri"/>
              <a:sym typeface="Calibri"/>
            </a:endParaRPr>
          </a:p>
        </p:txBody>
      </p:sp>
      <p:sp>
        <p:nvSpPr>
          <p:cNvPr id="224" name="Google Shape;224;g202fcdc784c_0_114"/>
          <p:cNvSpPr txBox="1"/>
          <p:nvPr/>
        </p:nvSpPr>
        <p:spPr>
          <a:xfrm>
            <a:off x="673450" y="2273200"/>
            <a:ext cx="173988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encapsulamento é a habilidade de esconder as características intrínsecas de um dado objeto de outros objetos. É a técnica de proteger os dados (atributos) e os códigos que operam sobre os dados (métodos) em uma única unidade chamada classe. O encapsulamento protege os dados de um objeto contra acesso direto de fora da classe, expondo apenas métodos seguros para operação sobre esses dados.</a:t>
            </a:r>
            <a:endParaRPr sz="2800" b="0" i="0" u="none" strike="noStrike" cap="none">
              <a:solidFill>
                <a:schemeClr val="lt1"/>
              </a:solidFill>
              <a:latin typeface="Arial"/>
              <a:ea typeface="Arial"/>
              <a:cs typeface="Arial"/>
              <a:sym typeface="Arial"/>
            </a:endParaRPr>
          </a:p>
        </p:txBody>
      </p:sp>
      <p:sp>
        <p:nvSpPr>
          <p:cNvPr id="225" name="Google Shape;225;g202fcdc784c_0_114"/>
          <p:cNvSpPr txBox="1"/>
          <p:nvPr/>
        </p:nvSpPr>
        <p:spPr>
          <a:xfrm>
            <a:off x="863275" y="4712625"/>
            <a:ext cx="5553600" cy="492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encapsulamento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Métodos ou atributos</a:t>
            </a:r>
            <a:r>
              <a:rPr lang="en-US" sz="2800" b="0" i="0" u="none" strike="noStrike" cap="none">
                <a:solidFill>
                  <a:srgbClr val="D9BD34"/>
                </a:solidFill>
                <a:latin typeface="Arial"/>
                <a:ea typeface="Arial"/>
                <a:cs typeface="Arial"/>
                <a:sym typeface="Arial"/>
              </a:rPr>
              <a:t> públicos: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aqueles que podem ser acessados de fora da classe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Métodos ou atributos </a:t>
            </a:r>
            <a:r>
              <a:rPr lang="en-US" sz="2800" b="0" i="0" u="none" strike="noStrike" cap="none">
                <a:solidFill>
                  <a:srgbClr val="D9BD34"/>
                </a:solidFill>
                <a:latin typeface="Arial"/>
                <a:ea typeface="Arial"/>
                <a:cs typeface="Arial"/>
                <a:sym typeface="Arial"/>
              </a:rPr>
              <a:t>privados: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aqueles que devem ser acessados apenas de dentro da classe.</a:t>
            </a:r>
            <a:endParaRPr sz="2800" b="0" i="0" u="none" strike="noStrike" cap="none">
              <a:solidFill>
                <a:schemeClr val="lt1"/>
              </a:solidFill>
              <a:latin typeface="Arial"/>
              <a:ea typeface="Arial"/>
              <a:cs typeface="Arial"/>
              <a:sym typeface="Arial"/>
            </a:endParaRPr>
          </a:p>
        </p:txBody>
      </p:sp>
      <p:pic>
        <p:nvPicPr>
          <p:cNvPr id="226" name="Google Shape;226;g202fcdc784c_0_114"/>
          <p:cNvPicPr preferRelativeResize="0"/>
          <p:nvPr/>
        </p:nvPicPr>
        <p:blipFill rotWithShape="1">
          <a:blip r:embed="rId3">
            <a:alphaModFix/>
          </a:blip>
          <a:srcRect/>
          <a:stretch/>
        </p:blipFill>
        <p:spPr>
          <a:xfrm>
            <a:off x="7705875" y="4478075"/>
            <a:ext cx="7362825" cy="5019675"/>
          </a:xfrm>
          <a:prstGeom prst="rect">
            <a:avLst/>
          </a:prstGeom>
          <a:noFill/>
          <a:ln>
            <a:noFill/>
          </a:ln>
        </p:spPr>
      </p:pic>
      <p:sp>
        <p:nvSpPr>
          <p:cNvPr id="227" name="Google Shape;227;g202fcdc784c_0_114"/>
          <p:cNvSpPr txBox="1"/>
          <p:nvPr/>
        </p:nvSpPr>
        <p:spPr>
          <a:xfrm>
            <a:off x="11481175" y="5582300"/>
            <a:ext cx="21438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chemeClr val="dk1"/>
                </a:solidFill>
                <a:highlight>
                  <a:srgbClr val="377DFF"/>
                </a:highlight>
                <a:latin typeface="Calibri"/>
                <a:ea typeface="Calibri"/>
                <a:cs typeface="Calibri"/>
                <a:sym typeface="Calibri"/>
              </a:rPr>
              <a:t>Públicos</a:t>
            </a:r>
            <a:endParaRPr sz="4500" b="0" i="0" u="none" strike="noStrike" cap="none">
              <a:solidFill>
                <a:schemeClr val="dk1"/>
              </a:solidFill>
              <a:highlight>
                <a:srgbClr val="377DFF"/>
              </a:highlight>
              <a:latin typeface="Calibri"/>
              <a:ea typeface="Calibri"/>
              <a:cs typeface="Calibri"/>
              <a:sym typeface="Calibri"/>
            </a:endParaRPr>
          </a:p>
        </p:txBody>
      </p:sp>
      <p:sp>
        <p:nvSpPr>
          <p:cNvPr id="228" name="Google Shape;228;g202fcdc784c_0_114"/>
          <p:cNvSpPr txBox="1"/>
          <p:nvPr/>
        </p:nvSpPr>
        <p:spPr>
          <a:xfrm>
            <a:off x="10295550" y="7130250"/>
            <a:ext cx="23367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0" i="0" u="none" strike="noStrike" cap="none">
                <a:solidFill>
                  <a:srgbClr val="F22C3D"/>
                </a:solidFill>
                <a:highlight>
                  <a:srgbClr val="7BA9FE"/>
                </a:highlight>
                <a:latin typeface="Calibri"/>
                <a:ea typeface="Calibri"/>
                <a:cs typeface="Calibri"/>
                <a:sym typeface="Calibri"/>
              </a:rPr>
              <a:t>Privados</a:t>
            </a:r>
            <a:endParaRPr sz="4500" b="0" i="0" u="none" strike="noStrike" cap="none">
              <a:solidFill>
                <a:srgbClr val="F22C3D"/>
              </a:solidFill>
              <a:highlight>
                <a:srgbClr val="7BA9FE"/>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02fcdc784c_0_148"/>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4" name="Google Shape;234;g202fcdc784c_0_148"/>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ENCAPSULAMENTO </a:t>
            </a:r>
            <a:endParaRPr sz="6000" b="1" i="0" u="none" strike="noStrike" cap="none">
              <a:solidFill>
                <a:srgbClr val="D9BD34"/>
              </a:solidFill>
              <a:latin typeface="Calibri"/>
              <a:ea typeface="Calibri"/>
              <a:cs typeface="Calibri"/>
              <a:sym typeface="Calibri"/>
            </a:endParaRPr>
          </a:p>
        </p:txBody>
      </p:sp>
      <p:sp>
        <p:nvSpPr>
          <p:cNvPr id="235" name="Google Shape;235;g202fcdc784c_0_148"/>
          <p:cNvSpPr txBox="1"/>
          <p:nvPr/>
        </p:nvSpPr>
        <p:spPr>
          <a:xfrm>
            <a:off x="589075" y="3067400"/>
            <a:ext cx="5553600" cy="492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O conceito de encapsulamento se desdobra em:</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Métodos ou atributos</a:t>
            </a:r>
            <a:r>
              <a:rPr lang="en-US" sz="2800" b="0" i="0" u="none" strike="noStrike" cap="none">
                <a:solidFill>
                  <a:srgbClr val="D9BD34"/>
                </a:solidFill>
                <a:latin typeface="Arial"/>
                <a:ea typeface="Arial"/>
                <a:cs typeface="Arial"/>
                <a:sym typeface="Arial"/>
              </a:rPr>
              <a:t> públicos: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aqueles que podem ser acessados de fora da classe</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Métodos ou atributos </a:t>
            </a:r>
            <a:r>
              <a:rPr lang="en-US" sz="2800" b="0" i="0" u="none" strike="noStrike" cap="none">
                <a:solidFill>
                  <a:srgbClr val="D9BD34"/>
                </a:solidFill>
                <a:latin typeface="Arial"/>
                <a:ea typeface="Arial"/>
                <a:cs typeface="Arial"/>
                <a:sym typeface="Arial"/>
              </a:rPr>
              <a:t>privados:</a:t>
            </a:r>
            <a:endParaRPr sz="2800" b="0" i="0" u="none" strike="noStrike" cap="none">
              <a:solidFill>
                <a:srgbClr val="D9BD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são aqueles que devem ser acessados apenas de dentro da classe.</a:t>
            </a:r>
            <a:endParaRPr sz="2800" b="0" i="0" u="none" strike="noStrike" cap="none">
              <a:solidFill>
                <a:schemeClr val="lt1"/>
              </a:solidFill>
              <a:latin typeface="Arial"/>
              <a:ea typeface="Arial"/>
              <a:cs typeface="Arial"/>
              <a:sym typeface="Arial"/>
            </a:endParaRPr>
          </a:p>
        </p:txBody>
      </p:sp>
      <p:sp>
        <p:nvSpPr>
          <p:cNvPr id="236" name="Google Shape;236;g202fcdc784c_0_148"/>
          <p:cNvSpPr txBox="1"/>
          <p:nvPr/>
        </p:nvSpPr>
        <p:spPr>
          <a:xfrm>
            <a:off x="6797375" y="2589125"/>
            <a:ext cx="11202600" cy="7596000"/>
          </a:xfrm>
          <a:prstGeom prst="rect">
            <a:avLst/>
          </a:prstGeom>
          <a:solidFill>
            <a:srgbClr val="0D0D0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2E95D3"/>
                </a:solidFill>
                <a:highlight>
                  <a:srgbClr val="0D0D0D"/>
                </a:highlight>
                <a:latin typeface="Courier New"/>
                <a:ea typeface="Courier New"/>
                <a:cs typeface="Courier New"/>
                <a:sym typeface="Courier New"/>
              </a:rPr>
              <a:t>class</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F22C3D"/>
                </a:solidFill>
                <a:highlight>
                  <a:srgbClr val="0D0D0D"/>
                </a:highlight>
                <a:latin typeface="Courier New"/>
                <a:ea typeface="Courier New"/>
                <a:cs typeface="Courier New"/>
                <a:sym typeface="Courier New"/>
              </a:rPr>
              <a:t>Pessoa</a:t>
            </a:r>
            <a:r>
              <a:rPr lang="en-US" sz="1750" b="0" i="0" u="none" strike="noStrike" cap="none">
                <a:solidFill>
                  <a:srgbClr val="FFFFFF"/>
                </a:solidFill>
                <a:highlight>
                  <a:srgbClr val="0D0D0D"/>
                </a:highlight>
                <a:latin typeface="Courier New"/>
                <a:ea typeface="Courier New"/>
                <a:cs typeface="Courier New"/>
                <a:sym typeface="Courier New"/>
              </a:rPr>
              <a:t>:</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2E95D3"/>
                </a:solidFill>
                <a:highlight>
                  <a:srgbClr val="0D0D0D"/>
                </a:highlight>
                <a:latin typeface="Courier New"/>
                <a:ea typeface="Courier New"/>
                <a:cs typeface="Courier New"/>
                <a:sym typeface="Courier New"/>
              </a:rPr>
              <a:t>def</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sng" strike="noStrike" cap="none">
                <a:solidFill>
                  <a:srgbClr val="F22C3D"/>
                </a:solidFill>
                <a:highlight>
                  <a:srgbClr val="0D0D0D"/>
                </a:highlight>
                <a:latin typeface="Courier New"/>
                <a:ea typeface="Courier New"/>
                <a:cs typeface="Courier New"/>
                <a:sym typeface="Courier New"/>
              </a:rPr>
              <a:t>  </a:t>
            </a:r>
            <a:r>
              <a:rPr lang="en-US" sz="1750" b="0" i="0" u="none" strike="noStrike" cap="none">
                <a:solidFill>
                  <a:srgbClr val="F22C3D"/>
                </a:solidFill>
                <a:highlight>
                  <a:srgbClr val="0D0D0D"/>
                </a:highlight>
                <a:latin typeface="Courier New"/>
                <a:ea typeface="Courier New"/>
                <a:cs typeface="Courier New"/>
                <a:sym typeface="Courier New"/>
              </a:rPr>
              <a:t>init</a:t>
            </a:r>
            <a:r>
              <a:rPr lang="en-US" sz="1750" b="0" i="0" u="sng" strike="noStrike" cap="none">
                <a:solidFill>
                  <a:srgbClr val="F22C3D"/>
                </a:solidFill>
                <a:highlight>
                  <a:srgbClr val="0D0D0D"/>
                </a:highlight>
                <a:latin typeface="Courier New"/>
                <a:ea typeface="Courier New"/>
                <a:cs typeface="Courier New"/>
                <a:sym typeface="Courier New"/>
              </a:rPr>
              <a:t>  </a:t>
            </a:r>
            <a:r>
              <a:rPr lang="en-US" sz="1750" b="0" i="0" u="none" strike="noStrike" cap="none">
                <a:solidFill>
                  <a:srgbClr val="FFFFFF"/>
                </a:solidFill>
                <a:highlight>
                  <a:srgbClr val="0D0D0D"/>
                </a:highlight>
                <a:latin typeface="Courier New"/>
                <a:ea typeface="Courier New"/>
                <a:cs typeface="Courier New"/>
                <a:sym typeface="Courier New"/>
              </a:rPr>
              <a:t>(self, nome, idade,cpf):</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self.</a:t>
            </a:r>
            <a:r>
              <a:rPr lang="en-US" sz="1750" b="1" i="0" u="sng" strike="noStrike" cap="none">
                <a:solidFill>
                  <a:schemeClr val="lt1"/>
                </a:solidFill>
                <a:highlight>
                  <a:srgbClr val="0D0D0D"/>
                </a:highlight>
                <a:latin typeface="Courier New"/>
                <a:ea typeface="Courier New"/>
                <a:cs typeface="Courier New"/>
                <a:sym typeface="Courier New"/>
              </a:rPr>
              <a:t> </a:t>
            </a:r>
            <a:r>
              <a:rPr lang="en-US" sz="1750" b="0" i="0" u="none" strike="noStrike" cap="none">
                <a:solidFill>
                  <a:srgbClr val="FFFFFF"/>
                </a:solidFill>
                <a:highlight>
                  <a:srgbClr val="0D0D0D"/>
                </a:highlight>
                <a:latin typeface="Courier New"/>
                <a:ea typeface="Courier New"/>
                <a:cs typeface="Courier New"/>
                <a:sym typeface="Courier New"/>
              </a:rPr>
              <a:t>nome = nome  </a:t>
            </a:r>
            <a:r>
              <a:rPr lang="en-US" sz="1750" b="0" i="0" u="none" strike="noStrike" cap="none">
                <a:solidFill>
                  <a:srgbClr val="888888"/>
                </a:solidFill>
                <a:highlight>
                  <a:srgbClr val="0D0D0D"/>
                </a:highlight>
                <a:latin typeface="Courier New"/>
                <a:ea typeface="Courier New"/>
                <a:cs typeface="Courier New"/>
                <a:sym typeface="Courier New"/>
              </a:rPr>
              <a:t># Atributo protegido</a:t>
            </a:r>
            <a:endParaRPr sz="1750" b="0" i="0" u="none" strike="noStrike" cap="none">
              <a:solidFill>
                <a:srgbClr val="888888"/>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self.</a:t>
            </a:r>
            <a:r>
              <a:rPr lang="en-US" sz="1750" b="1" i="0" u="sng" strike="noStrike" cap="none">
                <a:solidFill>
                  <a:schemeClr val="lt1"/>
                </a:solidFill>
                <a:highlight>
                  <a:srgbClr val="0D0D0D"/>
                </a:highlight>
                <a:latin typeface="Courier New"/>
                <a:ea typeface="Courier New"/>
                <a:cs typeface="Courier New"/>
                <a:sym typeface="Courier New"/>
              </a:rPr>
              <a:t> </a:t>
            </a:r>
            <a:r>
              <a:rPr lang="en-US" sz="1750" b="0" i="0" u="none" strike="noStrike" cap="none">
                <a:solidFill>
                  <a:srgbClr val="FFFFFF"/>
                </a:solidFill>
                <a:highlight>
                  <a:srgbClr val="0D0D0D"/>
                </a:highlight>
                <a:latin typeface="Courier New"/>
                <a:ea typeface="Courier New"/>
                <a:cs typeface="Courier New"/>
                <a:sym typeface="Courier New"/>
              </a:rPr>
              <a:t>idade = idade </a:t>
            </a:r>
            <a:r>
              <a:rPr lang="en-US" sz="1750" b="0" i="0" u="none" strike="noStrike" cap="none">
                <a:solidFill>
                  <a:srgbClr val="888888"/>
                </a:solidFill>
                <a:highlight>
                  <a:srgbClr val="0D0D0D"/>
                </a:highlight>
                <a:latin typeface="Courier New"/>
                <a:ea typeface="Courier New"/>
                <a:cs typeface="Courier New"/>
                <a:sym typeface="Courier New"/>
              </a:rPr>
              <a:t># Atributo protegido</a:t>
            </a:r>
            <a:endParaRPr sz="1750" b="0" i="0" u="none" strike="noStrike" cap="none">
              <a:solidFill>
                <a:srgbClr val="888888"/>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self.</a:t>
            </a:r>
            <a:r>
              <a:rPr lang="en-US" sz="1750" b="1" i="0" u="none" strike="noStrike" cap="none">
                <a:solidFill>
                  <a:schemeClr val="lt1"/>
                </a:solidFill>
                <a:highlight>
                  <a:srgbClr val="0D0D0D"/>
                </a:highlight>
                <a:latin typeface="Courier New"/>
                <a:ea typeface="Courier New"/>
                <a:cs typeface="Courier New"/>
                <a:sym typeface="Courier New"/>
              </a:rPr>
              <a:t>__</a:t>
            </a:r>
            <a:r>
              <a:rPr lang="en-US" sz="1750" b="0" i="0" u="none" strike="noStrike" cap="none">
                <a:solidFill>
                  <a:schemeClr val="lt1"/>
                </a:solidFill>
                <a:highlight>
                  <a:srgbClr val="0D0D0D"/>
                </a:highlight>
                <a:latin typeface="Courier New"/>
                <a:ea typeface="Courier New"/>
                <a:cs typeface="Courier New"/>
                <a:sym typeface="Courier New"/>
              </a:rPr>
              <a:t>cpf = cpf </a:t>
            </a:r>
            <a:r>
              <a:rPr lang="en-US" sz="1750" b="0" i="0" u="none" strike="noStrike" cap="none">
                <a:solidFill>
                  <a:srgbClr val="888888"/>
                </a:solidFill>
                <a:highlight>
                  <a:srgbClr val="0D0D0D"/>
                </a:highlight>
                <a:latin typeface="Courier New"/>
                <a:ea typeface="Courier New"/>
                <a:cs typeface="Courier New"/>
                <a:sym typeface="Courier New"/>
              </a:rPr>
              <a:t># Atributo privado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2E95D3"/>
                </a:solidFill>
                <a:highlight>
                  <a:srgbClr val="0D0D0D"/>
                </a:highlight>
                <a:latin typeface="Courier New"/>
                <a:ea typeface="Courier New"/>
                <a:cs typeface="Courier New"/>
                <a:sym typeface="Courier New"/>
              </a:rPr>
              <a:t>def</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F22C3D"/>
                </a:solidFill>
                <a:highlight>
                  <a:srgbClr val="0D0D0D"/>
                </a:highlight>
                <a:latin typeface="Courier New"/>
                <a:ea typeface="Courier New"/>
                <a:cs typeface="Courier New"/>
                <a:sym typeface="Courier New"/>
              </a:rPr>
              <a:t>cumprimentar</a:t>
            </a:r>
            <a:r>
              <a:rPr lang="en-US" sz="1750" b="0" i="0" u="none" strike="noStrike" cap="none">
                <a:solidFill>
                  <a:srgbClr val="FFFFFF"/>
                </a:solidFill>
                <a:highlight>
                  <a:srgbClr val="0D0D0D"/>
                </a:highlight>
                <a:latin typeface="Courier New"/>
                <a:ea typeface="Courier New"/>
                <a:cs typeface="Courier New"/>
                <a:sym typeface="Courier New"/>
              </a:rPr>
              <a:t>(self):  </a:t>
            </a:r>
            <a:r>
              <a:rPr lang="en-US" sz="1750" b="0" i="0" u="none" strike="noStrike" cap="none">
                <a:solidFill>
                  <a:schemeClr val="dk1"/>
                </a:solidFill>
                <a:highlight>
                  <a:srgbClr val="0D0D0D"/>
                </a:highlight>
                <a:latin typeface="Courier New"/>
                <a:ea typeface="Courier New"/>
                <a:cs typeface="Courier New"/>
                <a:sym typeface="Courier New"/>
              </a:rPr>
              <a:t># Método público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2E95D3"/>
                </a:solidFill>
                <a:highlight>
                  <a:srgbClr val="0D0D0D"/>
                </a:highlight>
                <a:latin typeface="Courier New"/>
                <a:ea typeface="Courier New"/>
                <a:cs typeface="Courier New"/>
                <a:sym typeface="Courier New"/>
              </a:rPr>
              <a:t>return</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00A67D"/>
                </a:solidFill>
                <a:highlight>
                  <a:srgbClr val="0D0D0D"/>
                </a:highlight>
                <a:latin typeface="Courier New"/>
                <a:ea typeface="Courier New"/>
                <a:cs typeface="Courier New"/>
                <a:sym typeface="Courier New"/>
              </a:rPr>
              <a:t>f"Olá, meu nome é {self._nome}."</a:t>
            </a:r>
            <a:endParaRPr sz="1750" b="0" i="0" u="none" strike="noStrike" cap="none">
              <a:solidFill>
                <a:srgbClr val="00A67D"/>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endParaRPr sz="1750" b="0" i="0" u="none" strike="noStrike" cap="none">
              <a:solidFill>
                <a:srgbClr val="00A67D"/>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2E95D3"/>
                </a:solidFill>
                <a:highlight>
                  <a:srgbClr val="0D0D0D"/>
                </a:highlight>
                <a:latin typeface="Courier New"/>
                <a:ea typeface="Courier New"/>
                <a:cs typeface="Courier New"/>
                <a:sym typeface="Courier New"/>
              </a:rPr>
              <a:t>def</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sng" strike="noStrike" cap="none">
                <a:solidFill>
                  <a:srgbClr val="F22C3D"/>
                </a:solidFill>
                <a:highlight>
                  <a:srgbClr val="0D0D0D"/>
                </a:highlight>
                <a:latin typeface="Courier New"/>
                <a:ea typeface="Courier New"/>
                <a:cs typeface="Courier New"/>
                <a:sym typeface="Courier New"/>
              </a:rPr>
              <a:t>  </a:t>
            </a:r>
            <a:r>
              <a:rPr lang="en-US" sz="1750" b="0" i="0" u="none" strike="noStrike" cap="none">
                <a:solidFill>
                  <a:srgbClr val="F22C3D"/>
                </a:solidFill>
                <a:highlight>
                  <a:srgbClr val="0D0D0D"/>
                </a:highlight>
                <a:latin typeface="Courier New"/>
                <a:ea typeface="Courier New"/>
                <a:cs typeface="Courier New"/>
                <a:sym typeface="Courier New"/>
              </a:rPr>
              <a:t>aniversario</a:t>
            </a:r>
            <a:r>
              <a:rPr lang="en-US" sz="1750" b="0" i="0" u="none" strike="noStrike" cap="none">
                <a:solidFill>
                  <a:srgbClr val="FFFFFF"/>
                </a:solidFill>
                <a:highlight>
                  <a:srgbClr val="0D0D0D"/>
                </a:highlight>
                <a:latin typeface="Courier New"/>
                <a:ea typeface="Courier New"/>
                <a:cs typeface="Courier New"/>
                <a:sym typeface="Courier New"/>
              </a:rPr>
              <a:t>(self):  </a:t>
            </a:r>
            <a:r>
              <a:rPr lang="en-US" sz="1750" b="0" i="0" u="none" strike="noStrike" cap="none">
                <a:solidFill>
                  <a:schemeClr val="dk1"/>
                </a:solidFill>
                <a:highlight>
                  <a:srgbClr val="0D0D0D"/>
                </a:highlight>
                <a:latin typeface="Courier New"/>
                <a:ea typeface="Courier New"/>
                <a:cs typeface="Courier New"/>
                <a:sym typeface="Courier New"/>
              </a:rPr>
              <a:t># Método privado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US" sz="1750" b="0" i="0" u="none" strike="noStrike" cap="none">
                <a:solidFill>
                  <a:srgbClr val="2E95D3"/>
                </a:solidFill>
                <a:highlight>
                  <a:srgbClr val="0D0D0D"/>
                </a:highlight>
                <a:latin typeface="Courier New"/>
                <a:ea typeface="Courier New"/>
                <a:cs typeface="Courier New"/>
                <a:sym typeface="Courier New"/>
              </a:rPr>
              <a:t>return</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00A67D"/>
                </a:solidFill>
                <a:highlight>
                  <a:srgbClr val="0D0D0D"/>
                </a:highlight>
                <a:latin typeface="Courier New"/>
                <a:ea typeface="Courier New"/>
                <a:cs typeface="Courier New"/>
                <a:sym typeface="Courier New"/>
              </a:rPr>
              <a:t>f"Parabéns pelo seu aniversário, {self._nome}!"</a:t>
            </a:r>
            <a:endParaRPr sz="1750" b="0" i="0" u="none" strike="noStrike" cap="none">
              <a:solidFill>
                <a:srgbClr val="00A67D"/>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2E95D3"/>
                </a:solidFill>
                <a:highlight>
                  <a:srgbClr val="0D0D0D"/>
                </a:highlight>
                <a:latin typeface="Courier New"/>
                <a:ea typeface="Courier New"/>
                <a:cs typeface="Courier New"/>
                <a:sym typeface="Courier New"/>
              </a:rPr>
              <a:t>def</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F22C3D"/>
                </a:solidFill>
                <a:highlight>
                  <a:srgbClr val="0D0D0D"/>
                </a:highlight>
                <a:latin typeface="Courier New"/>
                <a:ea typeface="Courier New"/>
                <a:cs typeface="Courier New"/>
                <a:sym typeface="Courier New"/>
              </a:rPr>
              <a:t>envelhecer</a:t>
            </a:r>
            <a:r>
              <a:rPr lang="en-US" sz="1750" b="0" i="0" u="none" strike="noStrike" cap="none">
                <a:solidFill>
                  <a:srgbClr val="FFFFFF"/>
                </a:solidFill>
                <a:highlight>
                  <a:srgbClr val="0D0D0D"/>
                </a:highlight>
                <a:latin typeface="Courier New"/>
                <a:ea typeface="Courier New"/>
                <a:cs typeface="Courier New"/>
                <a:sym typeface="Courier New"/>
              </a:rPr>
              <a:t>(self, anos):  </a:t>
            </a:r>
            <a:r>
              <a:rPr lang="en-US" sz="1750" b="0" i="0" u="none" strike="noStrike" cap="none">
                <a:solidFill>
                  <a:schemeClr val="dk1"/>
                </a:solidFill>
                <a:highlight>
                  <a:srgbClr val="0D0D0D"/>
                </a:highlight>
                <a:latin typeface="Courier New"/>
                <a:ea typeface="Courier New"/>
                <a:cs typeface="Courier New"/>
                <a:sym typeface="Courier New"/>
              </a:rPr>
              <a:t># Método público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self.</a:t>
            </a:r>
            <a:r>
              <a:rPr lang="en-US" sz="1750" b="0" i="0" u="sng"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FFFFFF"/>
                </a:solidFill>
                <a:highlight>
                  <a:srgbClr val="0D0D0D"/>
                </a:highlight>
                <a:latin typeface="Courier New"/>
                <a:ea typeface="Courier New"/>
                <a:cs typeface="Courier New"/>
                <a:sym typeface="Courier New"/>
              </a:rPr>
              <a:t>idade += ano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FFFFFF"/>
                </a:solidFill>
                <a:highlight>
                  <a:srgbClr val="0D0D0D"/>
                </a:highlight>
                <a:latin typeface="Courier New"/>
                <a:ea typeface="Courier New"/>
                <a:cs typeface="Courier New"/>
                <a:sym typeface="Courier New"/>
              </a:rPr>
              <a:t>self.</a:t>
            </a:r>
            <a:r>
              <a:rPr lang="en-US" sz="1750" b="0" i="0" u="sng"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FFFFFF"/>
                </a:solidFill>
                <a:highlight>
                  <a:srgbClr val="0D0D0D"/>
                </a:highlight>
                <a:latin typeface="Courier New"/>
                <a:ea typeface="Courier New"/>
                <a:cs typeface="Courier New"/>
                <a:sym typeface="Courier New"/>
              </a:rPr>
              <a:t>aniversario()</a:t>
            </a:r>
            <a:endParaRPr sz="1750" b="0" i="0" u="none" strike="noStrike" cap="none">
              <a:solidFill>
                <a:srgbClr val="FFFFFF"/>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rgbClr val="2E95D3"/>
                </a:solidFill>
                <a:highlight>
                  <a:srgbClr val="0D0D0D"/>
                </a:highlight>
                <a:latin typeface="Courier New"/>
                <a:ea typeface="Courier New"/>
                <a:cs typeface="Courier New"/>
                <a:sym typeface="Courier New"/>
              </a:rPr>
              <a:t>return</a:t>
            </a:r>
            <a:r>
              <a:rPr lang="en-US" sz="1750" b="0" i="0" u="none" strike="noStrike" cap="none">
                <a:solidFill>
                  <a:srgbClr val="FFFFFF"/>
                </a:solidFill>
                <a:highlight>
                  <a:srgbClr val="0D0D0D"/>
                </a:highlight>
                <a:latin typeface="Courier New"/>
                <a:ea typeface="Courier New"/>
                <a:cs typeface="Courier New"/>
                <a:sym typeface="Courier New"/>
              </a:rPr>
              <a:t> </a:t>
            </a:r>
            <a:r>
              <a:rPr lang="en-US" sz="1750" b="0" i="0" u="none" strike="noStrike" cap="none">
                <a:solidFill>
                  <a:srgbClr val="00A67D"/>
                </a:solidFill>
                <a:highlight>
                  <a:srgbClr val="0D0D0D"/>
                </a:highlight>
                <a:latin typeface="Courier New"/>
                <a:ea typeface="Courier New"/>
                <a:cs typeface="Courier New"/>
                <a:sym typeface="Courier New"/>
              </a:rPr>
              <a:t>f"Agora tenho {self._idade} anos."</a:t>
            </a:r>
            <a:endParaRPr sz="1750" b="0" i="0" u="none" strike="noStrike" cap="none">
              <a:solidFill>
                <a:srgbClr val="00A67D"/>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350"/>
              <a:buFont typeface="Arial"/>
              <a:buNone/>
            </a:pPr>
            <a:endParaRPr sz="1350" b="0" i="0" u="none" strike="noStrike" cap="none">
              <a:solidFill>
                <a:srgbClr val="00A67D"/>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850"/>
              <a:buFont typeface="Arial"/>
              <a:buNone/>
            </a:pPr>
            <a:endParaRPr sz="1850" b="0" i="0" u="none" strike="noStrike" cap="none">
              <a:solidFill>
                <a:srgbClr val="00A67D"/>
              </a:solidFill>
              <a:highlight>
                <a:srgbClr val="0D0D0D"/>
              </a:highlight>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850"/>
              <a:buFont typeface="Arial"/>
              <a:buNone/>
            </a:pPr>
            <a:endParaRPr sz="1850" b="0" i="0" u="none" strike="noStrike" cap="none">
              <a:solidFill>
                <a:srgbClr val="00A67D"/>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FFFFFF"/>
                </a:solidFill>
                <a:highlight>
                  <a:srgbClr val="0D0D0D"/>
                </a:highlight>
                <a:latin typeface="Courier New"/>
                <a:ea typeface="Courier New"/>
                <a:cs typeface="Courier New"/>
                <a:sym typeface="Courier New"/>
              </a:rPr>
              <a:t>pessoa = Pessoa(</a:t>
            </a:r>
            <a:r>
              <a:rPr lang="en-US" sz="1850" b="0" i="0" u="none" strike="noStrike" cap="none">
                <a:solidFill>
                  <a:srgbClr val="00A67D"/>
                </a:solidFill>
                <a:highlight>
                  <a:srgbClr val="0D0D0D"/>
                </a:highlight>
                <a:latin typeface="Courier New"/>
                <a:ea typeface="Courier New"/>
                <a:cs typeface="Courier New"/>
                <a:sym typeface="Courier New"/>
              </a:rPr>
              <a:t>"Ana"</a:t>
            </a:r>
            <a:r>
              <a:rPr lang="en-US" sz="1850" b="0" i="0" u="none" strike="noStrike" cap="none">
                <a:solidFill>
                  <a:srgbClr val="FFFFFF"/>
                </a:solidFill>
                <a:highlight>
                  <a:srgbClr val="0D0D0D"/>
                </a:highlight>
                <a:latin typeface="Courier New"/>
                <a:ea typeface="Courier New"/>
                <a:cs typeface="Courier New"/>
                <a:sym typeface="Courier New"/>
              </a:rPr>
              <a:t>, </a:t>
            </a:r>
            <a:r>
              <a:rPr lang="en-US" sz="1850" b="0" i="0" u="none" strike="noStrike" cap="none">
                <a:solidFill>
                  <a:srgbClr val="DF3079"/>
                </a:solidFill>
                <a:highlight>
                  <a:srgbClr val="0D0D0D"/>
                </a:highlight>
                <a:latin typeface="Courier New"/>
                <a:ea typeface="Courier New"/>
                <a:cs typeface="Courier New"/>
                <a:sym typeface="Courier New"/>
              </a:rPr>
              <a:t>30</a:t>
            </a:r>
            <a:r>
              <a:rPr lang="en-US" sz="1850" b="0" i="0" u="none" strike="noStrike" cap="none">
                <a:solidFill>
                  <a:srgbClr val="FFFFFF"/>
                </a:solidFill>
                <a:highlight>
                  <a:srgbClr val="0D0D0D"/>
                </a:highlight>
                <a:latin typeface="Courier New"/>
                <a:ea typeface="Courier New"/>
                <a:cs typeface="Courier New"/>
                <a:sym typeface="Courier New"/>
              </a:rPr>
              <a:t>)</a:t>
            </a:r>
            <a:endParaRPr sz="1850" b="0" i="0" u="none" strike="noStrike" cap="none">
              <a:solidFill>
                <a:srgbClr val="FFFFFF"/>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E9950C"/>
                </a:solidFill>
                <a:highlight>
                  <a:srgbClr val="0D0D0D"/>
                </a:highlight>
                <a:latin typeface="Courier New"/>
                <a:ea typeface="Courier New"/>
                <a:cs typeface="Courier New"/>
                <a:sym typeface="Courier New"/>
              </a:rPr>
              <a:t>print</a:t>
            </a:r>
            <a:r>
              <a:rPr lang="en-US" sz="1850" b="0" i="0" u="none" strike="noStrike" cap="none">
                <a:solidFill>
                  <a:srgbClr val="FFFFFF"/>
                </a:solidFill>
                <a:highlight>
                  <a:srgbClr val="0D0D0D"/>
                </a:highlight>
                <a:latin typeface="Courier New"/>
                <a:ea typeface="Courier New"/>
                <a:cs typeface="Courier New"/>
                <a:sym typeface="Courier New"/>
              </a:rPr>
              <a:t>(pessoa.cumprimentar())  </a:t>
            </a:r>
            <a:r>
              <a:rPr lang="en-US" sz="1850" b="0" i="0" u="none" strike="noStrike" cap="none">
                <a:solidFill>
                  <a:srgbClr val="888888"/>
                </a:solidFill>
                <a:highlight>
                  <a:srgbClr val="0D0D0D"/>
                </a:highlight>
                <a:latin typeface="Courier New"/>
                <a:ea typeface="Courier New"/>
                <a:cs typeface="Courier New"/>
                <a:sym typeface="Courier New"/>
              </a:rPr>
              <a:t># Acesso protegido, acessado através de um método público</a:t>
            </a:r>
            <a:endParaRPr sz="1850" b="0" i="0" u="none" strike="noStrike" cap="none">
              <a:solidFill>
                <a:srgbClr val="888888"/>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E9950C"/>
                </a:solidFill>
                <a:highlight>
                  <a:srgbClr val="0D0D0D"/>
                </a:highlight>
                <a:latin typeface="Courier New"/>
                <a:ea typeface="Courier New"/>
                <a:cs typeface="Courier New"/>
                <a:sym typeface="Courier New"/>
              </a:rPr>
              <a:t>print</a:t>
            </a:r>
            <a:r>
              <a:rPr lang="en-US" sz="1850" b="0" i="0" u="none" strike="noStrike" cap="none">
                <a:solidFill>
                  <a:srgbClr val="FFFFFF"/>
                </a:solidFill>
                <a:highlight>
                  <a:srgbClr val="0D0D0D"/>
                </a:highlight>
                <a:latin typeface="Courier New"/>
                <a:ea typeface="Courier New"/>
                <a:cs typeface="Courier New"/>
                <a:sym typeface="Courier New"/>
              </a:rPr>
              <a:t>(pessoa.envelhecer(</a:t>
            </a:r>
            <a:r>
              <a:rPr lang="en-US" sz="1850" b="0" i="0" u="none" strike="noStrike" cap="none">
                <a:solidFill>
                  <a:srgbClr val="DF3079"/>
                </a:solidFill>
                <a:highlight>
                  <a:srgbClr val="0D0D0D"/>
                </a:highlight>
                <a:latin typeface="Courier New"/>
                <a:ea typeface="Courier New"/>
                <a:cs typeface="Courier New"/>
                <a:sym typeface="Courier New"/>
              </a:rPr>
              <a:t>5</a:t>
            </a:r>
            <a:r>
              <a:rPr lang="en-US" sz="1850" b="0" i="0" u="none" strike="noStrike" cap="none">
                <a:solidFill>
                  <a:srgbClr val="FFFFFF"/>
                </a:solidFill>
                <a:highlight>
                  <a:srgbClr val="0D0D0D"/>
                </a:highlight>
                <a:latin typeface="Courier New"/>
                <a:ea typeface="Courier New"/>
                <a:cs typeface="Courier New"/>
                <a:sym typeface="Courier New"/>
              </a:rPr>
              <a:t>))  </a:t>
            </a:r>
            <a:r>
              <a:rPr lang="en-US" sz="1850" b="0" i="0" u="none" strike="noStrike" cap="none">
                <a:solidFill>
                  <a:srgbClr val="757575"/>
                </a:solidFill>
                <a:highlight>
                  <a:srgbClr val="0D0D0D"/>
                </a:highlight>
                <a:latin typeface="Courier New"/>
                <a:ea typeface="Courier New"/>
                <a:cs typeface="Courier New"/>
                <a:sym typeface="Courier New"/>
              </a:rPr>
              <a:t># Acesso protegido, acessado através de um método público</a:t>
            </a:r>
            <a:endParaRPr sz="1850" b="0" i="0" u="none" strike="noStrike" cap="none">
              <a:solidFill>
                <a:srgbClr val="757575"/>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E9950C"/>
                </a:solidFill>
                <a:highlight>
                  <a:srgbClr val="0D0D0D"/>
                </a:highlight>
                <a:latin typeface="Courier New"/>
                <a:ea typeface="Courier New"/>
                <a:cs typeface="Courier New"/>
                <a:sym typeface="Courier New"/>
              </a:rPr>
              <a:t>print</a:t>
            </a:r>
            <a:r>
              <a:rPr lang="en-US" sz="1850" b="0" i="0" u="none" strike="noStrike" cap="none">
                <a:solidFill>
                  <a:srgbClr val="FFFFFF"/>
                </a:solidFill>
                <a:highlight>
                  <a:srgbClr val="0D0D0D"/>
                </a:highlight>
                <a:latin typeface="Courier New"/>
                <a:ea typeface="Courier New"/>
                <a:cs typeface="Courier New"/>
                <a:sym typeface="Courier New"/>
              </a:rPr>
              <a:t>(pessoa.</a:t>
            </a:r>
            <a:r>
              <a:rPr lang="en-US" sz="1850" b="0" i="0" u="sng" strike="noStrike" cap="none">
                <a:solidFill>
                  <a:srgbClr val="FFFFFF"/>
                </a:solidFill>
                <a:highlight>
                  <a:srgbClr val="0D0D0D"/>
                </a:highlight>
                <a:latin typeface="Courier New"/>
                <a:ea typeface="Courier New"/>
                <a:cs typeface="Courier New"/>
                <a:sym typeface="Courier New"/>
              </a:rPr>
              <a:t>__</a:t>
            </a:r>
            <a:r>
              <a:rPr lang="en-US" sz="1850" b="0" i="0" u="none" strike="noStrike" cap="none">
                <a:solidFill>
                  <a:srgbClr val="FFFFFF"/>
                </a:solidFill>
                <a:highlight>
                  <a:srgbClr val="0D0D0D"/>
                </a:highlight>
                <a:latin typeface="Courier New"/>
                <a:ea typeface="Courier New"/>
                <a:cs typeface="Courier New"/>
                <a:sym typeface="Courier New"/>
              </a:rPr>
              <a:t>aniversario())  </a:t>
            </a:r>
            <a:r>
              <a:rPr lang="en-US" sz="1850" b="0" i="0" u="none" strike="noStrike" cap="none">
                <a:solidFill>
                  <a:srgbClr val="888888"/>
                </a:solidFill>
                <a:highlight>
                  <a:srgbClr val="0D0D0D"/>
                </a:highlight>
                <a:latin typeface="Courier New"/>
                <a:ea typeface="Courier New"/>
                <a:cs typeface="Courier New"/>
                <a:sym typeface="Courier New"/>
              </a:rPr>
              <a:t># Acesso privado, não permitido </a:t>
            </a:r>
            <a:endParaRPr sz="1850" b="0" i="0" u="none" strike="noStrike" cap="none">
              <a:solidFill>
                <a:srgbClr val="888888"/>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50"/>
              <a:buFont typeface="Arial"/>
              <a:buNone/>
            </a:pPr>
            <a:r>
              <a:rPr lang="en-US" sz="1850" b="0" i="0" u="none" strike="noStrike" cap="none">
                <a:solidFill>
                  <a:srgbClr val="E9950C"/>
                </a:solidFill>
                <a:highlight>
                  <a:srgbClr val="0D0D0D"/>
                </a:highlight>
                <a:latin typeface="Courier New"/>
                <a:ea typeface="Courier New"/>
                <a:cs typeface="Courier New"/>
                <a:sym typeface="Courier New"/>
              </a:rPr>
              <a:t>print</a:t>
            </a:r>
            <a:r>
              <a:rPr lang="en-US" sz="1850" b="0" i="0" u="none" strike="noStrike" cap="none">
                <a:solidFill>
                  <a:schemeClr val="lt1"/>
                </a:solidFill>
                <a:highlight>
                  <a:srgbClr val="0D0D0D"/>
                </a:highlight>
                <a:latin typeface="Courier New"/>
                <a:ea typeface="Courier New"/>
                <a:cs typeface="Courier New"/>
                <a:sym typeface="Courier New"/>
              </a:rPr>
              <a:t>(pessoa.</a:t>
            </a:r>
            <a:r>
              <a:rPr lang="en-US" sz="1850" b="0" i="0" u="sng" strike="noStrike" cap="none">
                <a:solidFill>
                  <a:schemeClr val="lt1"/>
                </a:solidFill>
                <a:highlight>
                  <a:srgbClr val="0D0D0D"/>
                </a:highlight>
                <a:latin typeface="Courier New"/>
                <a:ea typeface="Courier New"/>
                <a:cs typeface="Courier New"/>
                <a:sym typeface="Courier New"/>
              </a:rPr>
              <a:t>  </a:t>
            </a:r>
            <a:r>
              <a:rPr lang="en-US" sz="1850" b="0" i="0" u="none" strike="noStrike" cap="none">
                <a:solidFill>
                  <a:schemeClr val="lt1"/>
                </a:solidFill>
                <a:highlight>
                  <a:srgbClr val="0D0D0D"/>
                </a:highlight>
                <a:latin typeface="Courier New"/>
                <a:ea typeface="Courier New"/>
                <a:cs typeface="Courier New"/>
                <a:sym typeface="Courier New"/>
              </a:rPr>
              <a:t>cpf) </a:t>
            </a:r>
            <a:r>
              <a:rPr lang="en-US" sz="1850" b="0" i="0" u="none" strike="noStrike" cap="none">
                <a:solidFill>
                  <a:srgbClr val="888888"/>
                </a:solidFill>
                <a:highlight>
                  <a:srgbClr val="0D0D0D"/>
                </a:highlight>
                <a:latin typeface="Courier New"/>
                <a:ea typeface="Courier New"/>
                <a:cs typeface="Courier New"/>
                <a:sym typeface="Courier New"/>
              </a:rPr>
              <a:t># Acesso privado, não permitido </a:t>
            </a:r>
            <a:endParaRPr sz="1050" b="0" i="0" u="none" strike="noStrike" cap="none">
              <a:solidFill>
                <a:srgbClr val="00A67D"/>
              </a:solidFill>
              <a:highlight>
                <a:srgbClr val="0D0D0D"/>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50"/>
              <a:buFont typeface="Arial"/>
              <a:buNone/>
            </a:pPr>
            <a:endParaRPr sz="2150" b="0" i="0" u="none" strike="noStrike" cap="none">
              <a:solidFill>
                <a:srgbClr val="2E95D3"/>
              </a:solidFill>
              <a:highlight>
                <a:srgbClr val="0D0D0D"/>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02fcdc784c_0_370"/>
          <p:cNvSpPr/>
          <p:nvPr/>
        </p:nvSpPr>
        <p:spPr>
          <a:xfrm>
            <a:off x="0" y="910500"/>
            <a:ext cx="18288000" cy="923400"/>
          </a:xfrm>
          <a:prstGeom prst="rect">
            <a:avLst/>
          </a:prstGeom>
          <a:gradFill>
            <a:gsLst>
              <a:gs pos="0">
                <a:srgbClr val="666666"/>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2" name="Google Shape;242;g202fcdc784c_0_370"/>
          <p:cNvSpPr txBox="1"/>
          <p:nvPr/>
        </p:nvSpPr>
        <p:spPr>
          <a:xfrm>
            <a:off x="673450" y="910450"/>
            <a:ext cx="13391100" cy="923400"/>
          </a:xfrm>
          <a:prstGeom prst="rect">
            <a:avLst/>
          </a:prstGeom>
          <a:noFill/>
          <a:ln>
            <a:noFill/>
          </a:ln>
        </p:spPr>
        <p:txBody>
          <a:bodyPr spcFirstLastPara="1" wrap="square" lIns="0" tIns="0" rIns="0" bIns="0" anchor="t" anchorCtr="0">
            <a:spAutoFit/>
          </a:bodyPr>
          <a:lstStyle/>
          <a:p>
            <a:pPr marL="0" marR="0" lvl="0" indent="457200" algn="l" rtl="0">
              <a:lnSpc>
                <a:spcPct val="110003"/>
              </a:lnSpc>
              <a:spcBef>
                <a:spcPts val="0"/>
              </a:spcBef>
              <a:spcAft>
                <a:spcPts val="0"/>
              </a:spcAft>
              <a:buClr>
                <a:srgbClr val="000000"/>
              </a:buClr>
              <a:buSzPts val="11216"/>
              <a:buFont typeface="Arial"/>
              <a:buNone/>
            </a:pPr>
            <a:r>
              <a:rPr lang="en-US" sz="6000" b="1" i="0" u="none" strike="noStrike" cap="none">
                <a:solidFill>
                  <a:srgbClr val="FFFFFF"/>
                </a:solidFill>
                <a:latin typeface="Calibri"/>
                <a:ea typeface="Calibri"/>
                <a:cs typeface="Calibri"/>
                <a:sym typeface="Calibri"/>
              </a:rPr>
              <a:t>ATIVIDADE 2</a:t>
            </a:r>
            <a:endParaRPr sz="6000" b="1" i="0" u="none" strike="noStrike" cap="none">
              <a:solidFill>
                <a:srgbClr val="D9BD34"/>
              </a:solidFill>
              <a:latin typeface="Calibri"/>
              <a:ea typeface="Calibri"/>
              <a:cs typeface="Calibri"/>
              <a:sym typeface="Calibri"/>
            </a:endParaRPr>
          </a:p>
        </p:txBody>
      </p:sp>
      <p:sp>
        <p:nvSpPr>
          <p:cNvPr id="243" name="Google Shape;243;g202fcdc784c_0_370"/>
          <p:cNvSpPr txBox="1"/>
          <p:nvPr/>
        </p:nvSpPr>
        <p:spPr>
          <a:xfrm>
            <a:off x="1175075" y="3300550"/>
            <a:ext cx="165114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Iremos evoluir o sistema da nossa biblioteca. Agora além de listar os livros, a Classe Biblioteca deverá contar com duas opções de métodos: </a:t>
            </a:r>
            <a:endParaRPr sz="2800" b="0" i="0" u="none" strike="noStrike" cap="none">
              <a:solidFill>
                <a:schemeClr val="lt1"/>
              </a:solidFill>
              <a:latin typeface="Arial"/>
              <a:ea typeface="Arial"/>
              <a:cs typeface="Arial"/>
              <a:sym typeface="Arial"/>
            </a:endParaRPr>
          </a:p>
          <a:p>
            <a:pPr marL="45720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emprestarLivro </a:t>
            </a:r>
            <a:endParaRPr sz="2800" b="0" i="0" u="none" strike="noStrike" cap="none">
              <a:solidFill>
                <a:schemeClr val="lt1"/>
              </a:solidFill>
              <a:latin typeface="Arial"/>
              <a:ea typeface="Arial"/>
              <a:cs typeface="Arial"/>
              <a:sym typeface="Arial"/>
            </a:endParaRPr>
          </a:p>
          <a:p>
            <a:pPr marL="4572000" marR="0" lvl="0" indent="-4064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devolverLivro. </a:t>
            </a: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Arial"/>
                <a:ea typeface="Arial"/>
                <a:cs typeface="Arial"/>
                <a:sym typeface="Arial"/>
              </a:rPr>
              <a:t>Dessa vez o atributo status deverá ser colocado como privado para Classe Livro . Por sua vez ela deverá contar com dois métodos para fazer a alteração do status, já que eles serão um atributo privado. Escolha o melhor nome para os métodos. </a:t>
            </a:r>
            <a:endParaRPr sz="28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2417</Words>
  <Application>Microsoft Office PowerPoint</Application>
  <PresentationFormat>Personalizar</PresentationFormat>
  <Paragraphs>335</Paragraphs>
  <Slides>22</Slides>
  <Notes>22</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22</vt:i4>
      </vt:variant>
    </vt:vector>
  </HeadingPairs>
  <TitlesOfParts>
    <vt:vector size="28" baseType="lpstr">
      <vt:lpstr>Calibri</vt:lpstr>
      <vt:lpstr>Courier New</vt:lpstr>
      <vt:lpstr>Arial</vt:lpstr>
      <vt:lpstr>Montserrat</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Dionizio Porfírio</cp:lastModifiedBy>
  <cp:revision>1</cp:revision>
  <dcterms:created xsi:type="dcterms:W3CDTF">2006-08-16T00:00:00Z</dcterms:created>
  <dcterms:modified xsi:type="dcterms:W3CDTF">2025-08-21T00:38:20Z</dcterms:modified>
</cp:coreProperties>
</file>